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ppt/comments/comment4.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5.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6.xml" ContentType="application/vnd.openxmlformats-officedocument.presentationml.comments+xml"/>
  <Override PartName="/ppt/notesSlides/notesSlide18.xml" ContentType="application/vnd.openxmlformats-officedocument.presentationml.notesSlide+xml"/>
  <Override PartName="/ppt/comments/comment7.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5" r:id="rId2"/>
  </p:sldMasterIdLst>
  <p:notesMasterIdLst>
    <p:notesMasterId r:id="rId34"/>
  </p:notesMasterIdLst>
  <p:sldIdLst>
    <p:sldId id="257" r:id="rId3"/>
    <p:sldId id="258" r:id="rId4"/>
    <p:sldId id="259" r:id="rId5"/>
    <p:sldId id="260" r:id="rId6"/>
    <p:sldId id="296" r:id="rId7"/>
    <p:sldId id="262" r:id="rId8"/>
    <p:sldId id="283" r:id="rId9"/>
    <p:sldId id="282" r:id="rId10"/>
    <p:sldId id="263" r:id="rId11"/>
    <p:sldId id="284" r:id="rId12"/>
    <p:sldId id="286" r:id="rId13"/>
    <p:sldId id="287" r:id="rId14"/>
    <p:sldId id="288" r:id="rId15"/>
    <p:sldId id="289" r:id="rId16"/>
    <p:sldId id="264" r:id="rId17"/>
    <p:sldId id="265" r:id="rId18"/>
    <p:sldId id="266" r:id="rId19"/>
    <p:sldId id="267" r:id="rId20"/>
    <p:sldId id="268" r:id="rId21"/>
    <p:sldId id="269" r:id="rId22"/>
    <p:sldId id="270" r:id="rId23"/>
    <p:sldId id="271" r:id="rId24"/>
    <p:sldId id="272" r:id="rId25"/>
    <p:sldId id="297" r:id="rId26"/>
    <p:sldId id="290" r:id="rId27"/>
    <p:sldId id="291" r:id="rId28"/>
    <p:sldId id="298" r:id="rId29"/>
    <p:sldId id="292" r:id="rId30"/>
    <p:sldId id="295" r:id="rId31"/>
    <p:sldId id="278" r:id="rId32"/>
    <p:sldId id="279"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1" roundtripDataSignature="AMtx7mh9WSsarc6cXfM4sP2jimr/yT2L6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wn Mackey" initials=""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4569"/>
  </p:normalViewPr>
  <p:slideViewPr>
    <p:cSldViewPr snapToGrid="0">
      <p:cViewPr varScale="1">
        <p:scale>
          <a:sx n="102" d="100"/>
          <a:sy n="102" d="100"/>
        </p:scale>
        <p:origin x="81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06T15:50:20.609" idx="3">
    <p:pos x="6000" y="100"/>
    <p:text>Very ambivalent - talking points I guess  - not sure of the value.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ZM14"/>
      </p:ext>
    </p:extLst>
  </p:cm>
  <p:cm authorId="0" dt="2020-05-06T15:51:14.381" idx="2">
    <p:pos x="6000" y="0"/>
    <p:text>We had the  initial CERT organization here- might be good to put it back in.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ZM2c"/>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05-06T15:56:29.663" idx="4">
    <p:pos x="6000" y="0"/>
    <p:text>Do we want to recommend at this time?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ZM4I"/>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0-05-06T15:57:28.003" idx="5">
    <p:pos x="6000" y="0"/>
    <p:text>I assume that this would not be done at this time and be done on Saturday...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ZM4w"/>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0-05-06T16:02:33.573" idx="6">
    <p:pos x="6000" y="0"/>
    <p:text>Maybe this slide should be put in earlier? Seems sort of stuck in here. Maybe after CERT Operations slide.  I also like the old  CERTS responding to an Incident slide - maybe after the   CERT mobilization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ZM44"/>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0-05-06T16:06:24.117" idx="7">
    <p:pos x="6000" y="0"/>
    <p:text>The old deck has three Operations slides - Fire Suppression, Search and Rescue and  Medical -  I think they are great slides... if we don't want to use them all, I would suggest the medical one as being representative of the process and probably the most likely to be utilized.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ZM9M"/>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0-05-06T16:07:31.294" idx="8">
    <p:pos x="6000" y="0"/>
    <p:text>The old slide has added the command staff position responsible for each document type- I think this is a very good idea.</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ZM9c"/>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0-05-06T16:14:51.420" idx="10">
    <p:pos x="6000" y="0"/>
    <p:text>Interesting set of slides- has one person running the whole show- they did add communications - which is good...  I am assuming that they are assuming a professional command staff in place ?     No where in this new presentation explaining what any of the command positions  are responsible for???     I think this document flow sequence is confusing and not useful in demonstrating the forms and what they are used for. 
The old deck had pictures of three of the forms and when they were used .. much better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Hidden. Too early for this</a:t>
            </a:r>
            <a:endParaRPr dirty="0"/>
          </a:p>
        </p:txBody>
      </p:sp>
      <p:sp>
        <p:nvSpPr>
          <p:cNvPr id="199" name="Google Shape;19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Tentative exercise. See pages 2-6 and 2-7 in participant manual</a:t>
            </a:r>
            <a:endParaRPr dirty="0"/>
          </a:p>
        </p:txBody>
      </p:sp>
      <p:sp>
        <p:nvSpPr>
          <p:cNvPr id="209" name="Google Shape;20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 in fire branch slide maybe. Think about a map image. Ask Paul Garcia for a better map visual</a:t>
            </a:r>
            <a:endParaRPr dirty="0"/>
          </a:p>
        </p:txBody>
      </p:sp>
      <p:sp>
        <p:nvSpPr>
          <p:cNvPr id="218" name="Google Shape;21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Have them follow this in the book</a:t>
            </a:r>
            <a:endParaRPr dirty="0"/>
          </a:p>
        </p:txBody>
      </p:sp>
      <p:sp>
        <p:nvSpPr>
          <p:cNvPr id="227" name="Google Shape;22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Who, what, when, where, why, &amp; how many?</a:t>
            </a:r>
            <a:endParaRPr dirty="0"/>
          </a:p>
        </p:txBody>
      </p:sp>
      <p:sp>
        <p:nvSpPr>
          <p:cNvPr id="254" name="Google Shape;25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Have them look at forms in Binder </a:t>
            </a:r>
            <a:r>
              <a:rPr lang="en-US" dirty="0" err="1"/>
              <a:t>pgs</a:t>
            </a:r>
            <a:r>
              <a:rPr lang="en-US" dirty="0"/>
              <a:t> 2-14 thru 2-22.  Then show the 4 WE use most often</a:t>
            </a:r>
            <a:endParaRPr dirty="0"/>
          </a:p>
        </p:txBody>
      </p:sp>
      <p:sp>
        <p:nvSpPr>
          <p:cNvPr id="263" name="Google Shape;26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8" name="Google Shape;30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841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the form our Fire Depts want us to use</a:t>
            </a:r>
          </a:p>
        </p:txBody>
      </p:sp>
    </p:spTree>
    <p:extLst>
      <p:ext uri="{BB962C8B-B14F-4D97-AF65-F5344CB8AC3E}">
        <p14:creationId xmlns:p14="http://schemas.microsoft.com/office/powerpoint/2010/main" val="1106476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5" name="Google Shape;13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START HERE</a:t>
            </a:r>
          </a:p>
        </p:txBody>
      </p:sp>
    </p:spTree>
    <p:extLst>
      <p:ext uri="{BB962C8B-B14F-4D97-AF65-F5344CB8AC3E}">
        <p14:creationId xmlns:p14="http://schemas.microsoft.com/office/powerpoint/2010/main" val="2590909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START HERE</a:t>
            </a:r>
          </a:p>
        </p:txBody>
      </p:sp>
    </p:spTree>
    <p:extLst>
      <p:ext uri="{BB962C8B-B14F-4D97-AF65-F5344CB8AC3E}">
        <p14:creationId xmlns:p14="http://schemas.microsoft.com/office/powerpoint/2010/main" val="1158025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START HERE</a:t>
            </a:r>
          </a:p>
        </p:txBody>
      </p:sp>
    </p:spTree>
    <p:extLst>
      <p:ext uri="{BB962C8B-B14F-4D97-AF65-F5344CB8AC3E}">
        <p14:creationId xmlns:p14="http://schemas.microsoft.com/office/powerpoint/2010/main" val="1158025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START HERE</a:t>
            </a:r>
          </a:p>
        </p:txBody>
      </p:sp>
    </p:spTree>
    <p:extLst>
      <p:ext uri="{BB962C8B-B14F-4D97-AF65-F5344CB8AC3E}">
        <p14:creationId xmlns:p14="http://schemas.microsoft.com/office/powerpoint/2010/main" val="4083688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145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 this slide quickly explain Intelligence &amp; Finance &amp; that rarely used by CERT.</a:t>
            </a:r>
            <a:endParaRPr dirty="0"/>
          </a:p>
        </p:txBody>
      </p:sp>
      <p:sp>
        <p:nvSpPr>
          <p:cNvPr id="171" name="Google Shape;17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Next slide will be CERT in Action video</a:t>
            </a:r>
          </a:p>
        </p:txBody>
      </p:sp>
    </p:spTree>
    <p:extLst>
      <p:ext uri="{BB962C8B-B14F-4D97-AF65-F5344CB8AC3E}">
        <p14:creationId xmlns:p14="http://schemas.microsoft.com/office/powerpoint/2010/main" val="843346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Subtitle">
  <p:cSld name="1_Title and Subtitle">
    <p:spTree>
      <p:nvGrpSpPr>
        <p:cNvPr id="1" name="Shape 17"/>
        <p:cNvGrpSpPr/>
        <p:nvPr/>
      </p:nvGrpSpPr>
      <p:grpSpPr>
        <a:xfrm>
          <a:off x="0" y="0"/>
          <a:ext cx="0" cy="0"/>
          <a:chOff x="0" y="0"/>
          <a:chExt cx="0" cy="0"/>
        </a:xfrm>
      </p:grpSpPr>
      <p:sp>
        <p:nvSpPr>
          <p:cNvPr id="18" name="Google Shape;18;p27"/>
          <p:cNvSpPr/>
          <p:nvPr/>
        </p:nvSpPr>
        <p:spPr>
          <a:xfrm>
            <a:off x="0" y="2964"/>
            <a:ext cx="9144000" cy="551497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 name="Google Shape;19;p27"/>
          <p:cNvPicPr preferRelativeResize="0"/>
          <p:nvPr/>
        </p:nvPicPr>
        <p:blipFill rotWithShape="1">
          <a:blip r:embed="rId2">
            <a:alphaModFix/>
          </a:blip>
          <a:srcRect/>
          <a:stretch/>
        </p:blipFill>
        <p:spPr>
          <a:xfrm>
            <a:off x="914400" y="3677438"/>
            <a:ext cx="8229600" cy="1853184"/>
          </a:xfrm>
          <a:prstGeom prst="rect">
            <a:avLst/>
          </a:prstGeom>
          <a:noFill/>
          <a:ln>
            <a:noFill/>
          </a:ln>
        </p:spPr>
      </p:pic>
      <p:pic>
        <p:nvPicPr>
          <p:cNvPr id="20" name="Google Shape;20;p27"/>
          <p:cNvPicPr preferRelativeResize="0"/>
          <p:nvPr/>
        </p:nvPicPr>
        <p:blipFill rotWithShape="1">
          <a:blip r:embed="rId3">
            <a:alphaModFix/>
          </a:blip>
          <a:srcRect/>
          <a:stretch/>
        </p:blipFill>
        <p:spPr>
          <a:xfrm>
            <a:off x="137438" y="5872795"/>
            <a:ext cx="1283061" cy="731520"/>
          </a:xfrm>
          <a:prstGeom prst="rect">
            <a:avLst/>
          </a:prstGeom>
          <a:noFill/>
          <a:ln>
            <a:noFill/>
          </a:ln>
        </p:spPr>
      </p:pic>
      <p:pic>
        <p:nvPicPr>
          <p:cNvPr id="21" name="Google Shape;21;p27" descr="A close up of a sign&#10;&#10;Description generated with high confidence"/>
          <p:cNvPicPr preferRelativeResize="0"/>
          <p:nvPr/>
        </p:nvPicPr>
        <p:blipFill rotWithShape="1">
          <a:blip r:embed="rId4">
            <a:alphaModFix/>
          </a:blip>
          <a:srcRect/>
          <a:stretch/>
        </p:blipFill>
        <p:spPr>
          <a:xfrm>
            <a:off x="6807098" y="5872795"/>
            <a:ext cx="2058831" cy="731520"/>
          </a:xfrm>
          <a:prstGeom prst="rect">
            <a:avLst/>
          </a:prstGeom>
          <a:noFill/>
          <a:ln>
            <a:noFill/>
          </a:ln>
        </p:spPr>
      </p:pic>
      <p:sp>
        <p:nvSpPr>
          <p:cNvPr id="22" name="Google Shape;22;p27"/>
          <p:cNvSpPr txBox="1">
            <a:spLocks noGrp="1"/>
          </p:cNvSpPr>
          <p:nvPr>
            <p:ph type="body" idx="1"/>
          </p:nvPr>
        </p:nvSpPr>
        <p:spPr>
          <a:xfrm>
            <a:off x="0" y="1580055"/>
            <a:ext cx="9144000" cy="89714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7"/>
          <p:cNvSpPr txBox="1">
            <a:spLocks noGrp="1"/>
          </p:cNvSpPr>
          <p:nvPr>
            <p:ph type="body" idx="2"/>
          </p:nvPr>
        </p:nvSpPr>
        <p:spPr>
          <a:xfrm>
            <a:off x="0" y="2476500"/>
            <a:ext cx="9144000" cy="7254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400"/>
              <a:buNone/>
              <a:defRPr sz="3400" b="1">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09"/>
        <p:cNvGrpSpPr/>
        <p:nvPr/>
      </p:nvGrpSpPr>
      <p:grpSpPr>
        <a:xfrm>
          <a:off x="0" y="0"/>
          <a:ext cx="0" cy="0"/>
          <a:chOff x="0" y="0"/>
          <a:chExt cx="0" cy="0"/>
        </a:xfrm>
      </p:grpSpPr>
      <p:sp>
        <p:nvSpPr>
          <p:cNvPr id="110" name="Google Shape;110;p37"/>
          <p:cNvSpPr/>
          <p:nvPr/>
        </p:nvSpPr>
        <p:spPr>
          <a:xfrm>
            <a:off x="0" y="-2388"/>
            <a:ext cx="9144000" cy="551497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1" name="Google Shape;111;p37"/>
          <p:cNvPicPr preferRelativeResize="0"/>
          <p:nvPr/>
        </p:nvPicPr>
        <p:blipFill rotWithShape="1">
          <a:blip r:embed="rId2">
            <a:alphaModFix/>
          </a:blip>
          <a:srcRect/>
          <a:stretch/>
        </p:blipFill>
        <p:spPr>
          <a:xfrm>
            <a:off x="914400" y="3672843"/>
            <a:ext cx="8229600" cy="1853184"/>
          </a:xfrm>
          <a:prstGeom prst="rect">
            <a:avLst/>
          </a:prstGeom>
          <a:noFill/>
          <a:ln>
            <a:noFill/>
          </a:ln>
        </p:spPr>
      </p:pic>
      <p:sp>
        <p:nvSpPr>
          <p:cNvPr id="112" name="Google Shape;112;p37"/>
          <p:cNvSpPr txBox="1">
            <a:spLocks noGrp="1"/>
          </p:cNvSpPr>
          <p:nvPr>
            <p:ph type="ctrTitle"/>
          </p:nvPr>
        </p:nvSpPr>
        <p:spPr>
          <a:xfrm>
            <a:off x="292822" y="1122365"/>
            <a:ext cx="8558357" cy="122078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5000"/>
              <a:buFont typeface="Arial"/>
              <a:buNone/>
              <a:defRPr sz="5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3" name="Google Shape;113;p37"/>
          <p:cNvPicPr preferRelativeResize="0"/>
          <p:nvPr/>
        </p:nvPicPr>
        <p:blipFill rotWithShape="1">
          <a:blip r:embed="rId3">
            <a:alphaModFix/>
          </a:blip>
          <a:srcRect/>
          <a:stretch/>
        </p:blipFill>
        <p:spPr>
          <a:xfrm>
            <a:off x="137438" y="5872795"/>
            <a:ext cx="1283061" cy="731520"/>
          </a:xfrm>
          <a:prstGeom prst="rect">
            <a:avLst/>
          </a:prstGeom>
          <a:noFill/>
          <a:ln>
            <a:noFill/>
          </a:ln>
        </p:spPr>
      </p:pic>
      <p:pic>
        <p:nvPicPr>
          <p:cNvPr id="114" name="Google Shape;114;p37" descr="A close up of a sign&#10;&#10;Description generated with high confidence"/>
          <p:cNvPicPr preferRelativeResize="0"/>
          <p:nvPr/>
        </p:nvPicPr>
        <p:blipFill rotWithShape="1">
          <a:blip r:embed="rId4">
            <a:alphaModFix/>
          </a:blip>
          <a:srcRect/>
          <a:stretch/>
        </p:blipFill>
        <p:spPr>
          <a:xfrm>
            <a:off x="6807098" y="5872795"/>
            <a:ext cx="2058831" cy="73152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115"/>
        <p:cNvGrpSpPr/>
        <p:nvPr/>
      </p:nvGrpSpPr>
      <p:grpSpPr>
        <a:xfrm>
          <a:off x="0" y="0"/>
          <a:ext cx="0" cy="0"/>
          <a:chOff x="0" y="0"/>
          <a:chExt cx="0" cy="0"/>
        </a:xfrm>
      </p:grpSpPr>
      <p:sp>
        <p:nvSpPr>
          <p:cNvPr id="116" name="Google Shape;116;p38"/>
          <p:cNvSpPr/>
          <p:nvPr/>
        </p:nvSpPr>
        <p:spPr>
          <a:xfrm>
            <a:off x="0" y="-2388"/>
            <a:ext cx="9144000" cy="551497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7" name="Google Shape;117;p38"/>
          <p:cNvPicPr preferRelativeResize="0"/>
          <p:nvPr/>
        </p:nvPicPr>
        <p:blipFill rotWithShape="1">
          <a:blip r:embed="rId2">
            <a:alphaModFix/>
          </a:blip>
          <a:srcRect/>
          <a:stretch/>
        </p:blipFill>
        <p:spPr>
          <a:xfrm>
            <a:off x="914400" y="3672843"/>
            <a:ext cx="8229600" cy="1853184"/>
          </a:xfrm>
          <a:prstGeom prst="rect">
            <a:avLst/>
          </a:prstGeom>
          <a:noFill/>
          <a:ln>
            <a:noFill/>
          </a:ln>
        </p:spPr>
      </p:pic>
      <p:pic>
        <p:nvPicPr>
          <p:cNvPr id="118" name="Google Shape;118;p38"/>
          <p:cNvPicPr preferRelativeResize="0"/>
          <p:nvPr/>
        </p:nvPicPr>
        <p:blipFill rotWithShape="1">
          <a:blip r:embed="rId3">
            <a:alphaModFix/>
          </a:blip>
          <a:srcRect/>
          <a:stretch/>
        </p:blipFill>
        <p:spPr>
          <a:xfrm>
            <a:off x="137438" y="5872795"/>
            <a:ext cx="1283061" cy="731520"/>
          </a:xfrm>
          <a:prstGeom prst="rect">
            <a:avLst/>
          </a:prstGeom>
          <a:noFill/>
          <a:ln>
            <a:noFill/>
          </a:ln>
        </p:spPr>
      </p:pic>
      <p:pic>
        <p:nvPicPr>
          <p:cNvPr id="119" name="Google Shape;119;p38" descr="A close up of a sign&#10;&#10;Description generated with high confidence"/>
          <p:cNvPicPr preferRelativeResize="0"/>
          <p:nvPr/>
        </p:nvPicPr>
        <p:blipFill rotWithShape="1">
          <a:blip r:embed="rId4">
            <a:alphaModFix/>
          </a:blip>
          <a:srcRect/>
          <a:stretch/>
        </p:blipFill>
        <p:spPr>
          <a:xfrm>
            <a:off x="6807098" y="5872795"/>
            <a:ext cx="2058831" cy="731520"/>
          </a:xfrm>
          <a:prstGeom prst="rect">
            <a:avLst/>
          </a:prstGeom>
          <a:noFill/>
          <a:ln>
            <a:noFill/>
          </a:ln>
        </p:spPr>
      </p:pic>
      <p:sp>
        <p:nvSpPr>
          <p:cNvPr id="120" name="Google Shape;120;p38"/>
          <p:cNvSpPr txBox="1">
            <a:spLocks noGrp="1"/>
          </p:cNvSpPr>
          <p:nvPr>
            <p:ph type="body" idx="1"/>
          </p:nvPr>
        </p:nvSpPr>
        <p:spPr>
          <a:xfrm>
            <a:off x="0" y="1580055"/>
            <a:ext cx="9144000" cy="89714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38"/>
          <p:cNvSpPr txBox="1">
            <a:spLocks noGrp="1"/>
          </p:cNvSpPr>
          <p:nvPr>
            <p:ph type="body" idx="2"/>
          </p:nvPr>
        </p:nvSpPr>
        <p:spPr>
          <a:xfrm>
            <a:off x="0" y="2476500"/>
            <a:ext cx="9144000" cy="7254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400"/>
              <a:buNone/>
              <a:defRPr sz="3400" b="1">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on-Bulleted Intro Tex">
  <p:cSld name="Non-Bulleted Intro Tex">
    <p:spTree>
      <p:nvGrpSpPr>
        <p:cNvPr id="1" name="Shape 24"/>
        <p:cNvGrpSpPr/>
        <p:nvPr/>
      </p:nvGrpSpPr>
      <p:grpSpPr>
        <a:xfrm>
          <a:off x="0" y="0"/>
          <a:ext cx="0" cy="0"/>
          <a:chOff x="0" y="0"/>
          <a:chExt cx="0" cy="0"/>
        </a:xfrm>
      </p:grpSpPr>
      <p:sp>
        <p:nvSpPr>
          <p:cNvPr id="25" name="Google Shape;25;p33"/>
          <p:cNvSpPr/>
          <p:nvPr/>
        </p:nvSpPr>
        <p:spPr>
          <a:xfrm>
            <a:off x="0" y="4"/>
            <a:ext cx="9144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33"/>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3"/>
          <p:cNvSpPr txBox="1">
            <a:spLocks noGrp="1"/>
          </p:cNvSpPr>
          <p:nvPr>
            <p:ph type="body" idx="1"/>
          </p:nvPr>
        </p:nvSpPr>
        <p:spPr>
          <a:xfrm>
            <a:off x="315143" y="1521229"/>
            <a:ext cx="8521286" cy="478114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dk1"/>
              </a:buClr>
              <a:buSzPts val="2800"/>
              <a:buNone/>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Arial"/>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Font typeface="Noto Sans Symbols"/>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3"/>
          <p:cNvSpPr/>
          <p:nvPr/>
        </p:nvSpPr>
        <p:spPr>
          <a:xfrm>
            <a:off x="1429788" y="6256657"/>
            <a:ext cx="7714211"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 name="Google Shape;29;p33"/>
          <p:cNvPicPr preferRelativeResize="0"/>
          <p:nvPr/>
        </p:nvPicPr>
        <p:blipFill rotWithShape="1">
          <a:blip r:embed="rId2">
            <a:alphaModFix/>
          </a:blip>
          <a:srcRect/>
          <a:stretch/>
        </p:blipFill>
        <p:spPr>
          <a:xfrm>
            <a:off x="6126479" y="887762"/>
            <a:ext cx="3017519" cy="643403"/>
          </a:xfrm>
          <a:prstGeom prst="rect">
            <a:avLst/>
          </a:prstGeom>
          <a:noFill/>
          <a:ln>
            <a:noFill/>
          </a:ln>
        </p:spPr>
      </p:pic>
      <p:pic>
        <p:nvPicPr>
          <p:cNvPr id="30" name="Google Shape;30;p33"/>
          <p:cNvPicPr preferRelativeResize="0"/>
          <p:nvPr/>
        </p:nvPicPr>
        <p:blipFill rotWithShape="1">
          <a:blip r:embed="rId3">
            <a:alphaModFix/>
          </a:blip>
          <a:srcRect/>
          <a:stretch/>
        </p:blipFill>
        <p:spPr>
          <a:xfrm>
            <a:off x="87561" y="5936615"/>
            <a:ext cx="1283061" cy="731520"/>
          </a:xfrm>
          <a:prstGeom prst="rect">
            <a:avLst/>
          </a:prstGeom>
          <a:noFill/>
          <a:ln>
            <a:noFill/>
          </a:ln>
        </p:spPr>
      </p:pic>
      <p:sp>
        <p:nvSpPr>
          <p:cNvPr id="31" name="Google Shape;31;p33"/>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3"/>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5798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on-Bulleted Intro Tex">
  <p:cSld name="Non-Bulleted Intro Tex">
    <p:spTree>
      <p:nvGrpSpPr>
        <p:cNvPr id="1" name="Shape 24"/>
        <p:cNvGrpSpPr/>
        <p:nvPr/>
      </p:nvGrpSpPr>
      <p:grpSpPr>
        <a:xfrm>
          <a:off x="0" y="0"/>
          <a:ext cx="0" cy="0"/>
          <a:chOff x="0" y="0"/>
          <a:chExt cx="0" cy="0"/>
        </a:xfrm>
      </p:grpSpPr>
      <p:sp>
        <p:nvSpPr>
          <p:cNvPr id="25" name="Google Shape;25;p33"/>
          <p:cNvSpPr/>
          <p:nvPr/>
        </p:nvSpPr>
        <p:spPr>
          <a:xfrm>
            <a:off x="0" y="4"/>
            <a:ext cx="9144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33"/>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3"/>
          <p:cNvSpPr txBox="1">
            <a:spLocks noGrp="1"/>
          </p:cNvSpPr>
          <p:nvPr>
            <p:ph type="body" idx="1"/>
          </p:nvPr>
        </p:nvSpPr>
        <p:spPr>
          <a:xfrm>
            <a:off x="315143" y="1521229"/>
            <a:ext cx="8521286" cy="478114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dk1"/>
              </a:buClr>
              <a:buSzPts val="2800"/>
              <a:buNone/>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Arial"/>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Font typeface="Noto Sans Symbols"/>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3"/>
          <p:cNvSpPr/>
          <p:nvPr/>
        </p:nvSpPr>
        <p:spPr>
          <a:xfrm>
            <a:off x="1429788" y="6256657"/>
            <a:ext cx="7714211"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 name="Google Shape;29;p33"/>
          <p:cNvPicPr preferRelativeResize="0"/>
          <p:nvPr/>
        </p:nvPicPr>
        <p:blipFill rotWithShape="1">
          <a:blip r:embed="rId2">
            <a:alphaModFix/>
          </a:blip>
          <a:srcRect/>
          <a:stretch/>
        </p:blipFill>
        <p:spPr>
          <a:xfrm>
            <a:off x="6126479" y="887762"/>
            <a:ext cx="3017519" cy="643403"/>
          </a:xfrm>
          <a:prstGeom prst="rect">
            <a:avLst/>
          </a:prstGeom>
          <a:noFill/>
          <a:ln>
            <a:noFill/>
          </a:ln>
        </p:spPr>
      </p:pic>
      <p:pic>
        <p:nvPicPr>
          <p:cNvPr id="30" name="Google Shape;30;p33"/>
          <p:cNvPicPr preferRelativeResize="0"/>
          <p:nvPr/>
        </p:nvPicPr>
        <p:blipFill rotWithShape="1">
          <a:blip r:embed="rId3">
            <a:alphaModFix/>
          </a:blip>
          <a:srcRect/>
          <a:stretch/>
        </p:blipFill>
        <p:spPr>
          <a:xfrm>
            <a:off x="87561" y="5936615"/>
            <a:ext cx="1283061" cy="731520"/>
          </a:xfrm>
          <a:prstGeom prst="rect">
            <a:avLst/>
          </a:prstGeom>
          <a:noFill/>
          <a:ln>
            <a:noFill/>
          </a:ln>
        </p:spPr>
      </p:pic>
      <p:sp>
        <p:nvSpPr>
          <p:cNvPr id="31" name="Google Shape;31;p33"/>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3"/>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33"/>
        <p:cNvGrpSpPr/>
        <p:nvPr/>
      </p:nvGrpSpPr>
      <p:grpSpPr>
        <a:xfrm>
          <a:off x="0" y="0"/>
          <a:ext cx="0" cy="0"/>
          <a:chOff x="0" y="0"/>
          <a:chExt cx="0" cy="0"/>
        </a:xfrm>
      </p:grpSpPr>
      <p:sp>
        <p:nvSpPr>
          <p:cNvPr id="34" name="Google Shape;34;p34"/>
          <p:cNvSpPr/>
          <p:nvPr/>
        </p:nvSpPr>
        <p:spPr>
          <a:xfrm>
            <a:off x="0" y="4"/>
            <a:ext cx="9144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 name="Google Shape;35;p34"/>
          <p:cNvPicPr preferRelativeResize="0"/>
          <p:nvPr/>
        </p:nvPicPr>
        <p:blipFill rotWithShape="1">
          <a:blip r:embed="rId2">
            <a:alphaModFix/>
          </a:blip>
          <a:srcRect/>
          <a:stretch/>
        </p:blipFill>
        <p:spPr>
          <a:xfrm>
            <a:off x="6126479" y="887762"/>
            <a:ext cx="3017519" cy="643403"/>
          </a:xfrm>
          <a:prstGeom prst="rect">
            <a:avLst/>
          </a:prstGeom>
          <a:noFill/>
          <a:ln>
            <a:noFill/>
          </a:ln>
        </p:spPr>
      </p:pic>
      <p:sp>
        <p:nvSpPr>
          <p:cNvPr id="36" name="Google Shape;36;p34"/>
          <p:cNvSpPr txBox="1">
            <a:spLocks noGrp="1"/>
          </p:cNvSpPr>
          <p:nvPr>
            <p:ph type="body" idx="1"/>
          </p:nvPr>
        </p:nvSpPr>
        <p:spPr>
          <a:xfrm>
            <a:off x="315141" y="1521229"/>
            <a:ext cx="8521287" cy="47811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0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4"/>
          <p:cNvSpPr/>
          <p:nvPr/>
        </p:nvSpPr>
        <p:spPr>
          <a:xfrm>
            <a:off x="1429788" y="6256657"/>
            <a:ext cx="7714211"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 name="Google Shape;38;p34"/>
          <p:cNvPicPr preferRelativeResize="0"/>
          <p:nvPr/>
        </p:nvPicPr>
        <p:blipFill rotWithShape="1">
          <a:blip r:embed="rId3">
            <a:alphaModFix/>
          </a:blip>
          <a:srcRect/>
          <a:stretch/>
        </p:blipFill>
        <p:spPr>
          <a:xfrm>
            <a:off x="87561" y="5936615"/>
            <a:ext cx="1283061" cy="731520"/>
          </a:xfrm>
          <a:prstGeom prst="rect">
            <a:avLst/>
          </a:prstGeom>
          <a:noFill/>
          <a:ln>
            <a:noFill/>
          </a:ln>
        </p:spPr>
      </p:pic>
      <p:sp>
        <p:nvSpPr>
          <p:cNvPr id="39" name="Google Shape;39;p34"/>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4"/>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ed List">
  <p:cSld name="Numbered List">
    <p:spTree>
      <p:nvGrpSpPr>
        <p:cNvPr id="1" name="Shape 42"/>
        <p:cNvGrpSpPr/>
        <p:nvPr/>
      </p:nvGrpSpPr>
      <p:grpSpPr>
        <a:xfrm>
          <a:off x="0" y="0"/>
          <a:ext cx="0" cy="0"/>
          <a:chOff x="0" y="0"/>
          <a:chExt cx="0" cy="0"/>
        </a:xfrm>
      </p:grpSpPr>
      <p:sp>
        <p:nvSpPr>
          <p:cNvPr id="43" name="Google Shape;43;p35"/>
          <p:cNvSpPr/>
          <p:nvPr/>
        </p:nvSpPr>
        <p:spPr>
          <a:xfrm>
            <a:off x="0" y="4"/>
            <a:ext cx="9144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 name="Google Shape;44;p35"/>
          <p:cNvPicPr preferRelativeResize="0"/>
          <p:nvPr/>
        </p:nvPicPr>
        <p:blipFill rotWithShape="1">
          <a:blip r:embed="rId2">
            <a:alphaModFix/>
          </a:blip>
          <a:srcRect/>
          <a:stretch/>
        </p:blipFill>
        <p:spPr>
          <a:xfrm>
            <a:off x="6126479" y="887762"/>
            <a:ext cx="3017519" cy="643403"/>
          </a:xfrm>
          <a:prstGeom prst="rect">
            <a:avLst/>
          </a:prstGeom>
          <a:noFill/>
          <a:ln>
            <a:noFill/>
          </a:ln>
        </p:spPr>
      </p:pic>
      <p:sp>
        <p:nvSpPr>
          <p:cNvPr id="45" name="Google Shape;45;p35"/>
          <p:cNvSpPr txBox="1">
            <a:spLocks noGrp="1"/>
          </p:cNvSpPr>
          <p:nvPr>
            <p:ph type="body" idx="1"/>
          </p:nvPr>
        </p:nvSpPr>
        <p:spPr>
          <a:xfrm>
            <a:off x="315141" y="1521229"/>
            <a:ext cx="8521287" cy="47811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00"/>
              </a:spcBef>
              <a:spcAft>
                <a:spcPts val="0"/>
              </a:spcAft>
              <a:buClr>
                <a:schemeClr val="dk1"/>
              </a:buClr>
              <a:buSzPts val="2800"/>
              <a:buFont typeface="Calibri"/>
              <a:buAutoNum type="arabicPeriod"/>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5"/>
          <p:cNvSpPr/>
          <p:nvPr/>
        </p:nvSpPr>
        <p:spPr>
          <a:xfrm>
            <a:off x="1429788" y="6256657"/>
            <a:ext cx="7714211"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 name="Google Shape;47;p35"/>
          <p:cNvPicPr preferRelativeResize="0"/>
          <p:nvPr/>
        </p:nvPicPr>
        <p:blipFill rotWithShape="1">
          <a:blip r:embed="rId3">
            <a:alphaModFix/>
          </a:blip>
          <a:srcRect/>
          <a:stretch/>
        </p:blipFill>
        <p:spPr>
          <a:xfrm>
            <a:off x="87561" y="5936615"/>
            <a:ext cx="1283061" cy="731520"/>
          </a:xfrm>
          <a:prstGeom prst="rect">
            <a:avLst/>
          </a:prstGeom>
          <a:noFill/>
          <a:ln>
            <a:noFill/>
          </a:ln>
        </p:spPr>
      </p:pic>
      <p:sp>
        <p:nvSpPr>
          <p:cNvPr id="48" name="Google Shape;48;p35"/>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5"/>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5"/>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Bulleted List">
  <p:cSld name="Two Column Bulleted List">
    <p:spTree>
      <p:nvGrpSpPr>
        <p:cNvPr id="1" name="Shape 51"/>
        <p:cNvGrpSpPr/>
        <p:nvPr/>
      </p:nvGrpSpPr>
      <p:grpSpPr>
        <a:xfrm>
          <a:off x="0" y="0"/>
          <a:ext cx="0" cy="0"/>
          <a:chOff x="0" y="0"/>
          <a:chExt cx="0" cy="0"/>
        </a:xfrm>
      </p:grpSpPr>
      <p:sp>
        <p:nvSpPr>
          <p:cNvPr id="52" name="Google Shape;52;p36"/>
          <p:cNvSpPr/>
          <p:nvPr/>
        </p:nvSpPr>
        <p:spPr>
          <a:xfrm>
            <a:off x="0" y="4"/>
            <a:ext cx="9144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 name="Google Shape;53;p36"/>
          <p:cNvPicPr preferRelativeResize="0"/>
          <p:nvPr/>
        </p:nvPicPr>
        <p:blipFill rotWithShape="1">
          <a:blip r:embed="rId2">
            <a:alphaModFix/>
          </a:blip>
          <a:srcRect/>
          <a:stretch/>
        </p:blipFill>
        <p:spPr>
          <a:xfrm>
            <a:off x="6126479" y="887762"/>
            <a:ext cx="3017519" cy="643403"/>
          </a:xfrm>
          <a:prstGeom prst="rect">
            <a:avLst/>
          </a:prstGeom>
          <a:noFill/>
          <a:ln>
            <a:noFill/>
          </a:ln>
        </p:spPr>
      </p:pic>
      <p:sp>
        <p:nvSpPr>
          <p:cNvPr id="54" name="Google Shape;54;p36"/>
          <p:cNvSpPr txBox="1">
            <a:spLocks noGrp="1"/>
          </p:cNvSpPr>
          <p:nvPr>
            <p:ph type="body" idx="1"/>
          </p:nvPr>
        </p:nvSpPr>
        <p:spPr>
          <a:xfrm>
            <a:off x="315142" y="1521229"/>
            <a:ext cx="4142622" cy="475828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sz="1800">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6"/>
          <p:cNvSpPr/>
          <p:nvPr/>
        </p:nvSpPr>
        <p:spPr>
          <a:xfrm>
            <a:off x="1429788" y="6256657"/>
            <a:ext cx="7714211"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 name="Google Shape;56;p36"/>
          <p:cNvPicPr preferRelativeResize="0"/>
          <p:nvPr/>
        </p:nvPicPr>
        <p:blipFill rotWithShape="1">
          <a:blip r:embed="rId3">
            <a:alphaModFix/>
          </a:blip>
          <a:srcRect/>
          <a:stretch/>
        </p:blipFill>
        <p:spPr>
          <a:xfrm>
            <a:off x="87561" y="5936615"/>
            <a:ext cx="1283061" cy="731520"/>
          </a:xfrm>
          <a:prstGeom prst="rect">
            <a:avLst/>
          </a:prstGeom>
          <a:noFill/>
          <a:ln>
            <a:noFill/>
          </a:ln>
        </p:spPr>
      </p:pic>
      <p:sp>
        <p:nvSpPr>
          <p:cNvPr id="57" name="Google Shape;57;p36"/>
          <p:cNvSpPr txBox="1">
            <a:spLocks noGrp="1"/>
          </p:cNvSpPr>
          <p:nvPr>
            <p:ph type="body" idx="2"/>
          </p:nvPr>
        </p:nvSpPr>
        <p:spPr>
          <a:xfrm>
            <a:off x="4572000" y="1521229"/>
            <a:ext cx="4256858" cy="475828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sz="1800">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6"/>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6"/>
          <p:cNvSpPr txBox="1">
            <a:spLocks noGrp="1"/>
          </p:cNvSpPr>
          <p:nvPr>
            <p:ph type="body" idx="3"/>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6"/>
          <p:cNvSpPr txBox="1">
            <a:spLocks noGrp="1"/>
          </p:cNvSpPr>
          <p:nvPr>
            <p:ph type="body" idx="4"/>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ed List w/PM">
  <p:cSld name="Bulleted List w/PM">
    <p:spTree>
      <p:nvGrpSpPr>
        <p:cNvPr id="1" name="Shape 67"/>
        <p:cNvGrpSpPr/>
        <p:nvPr/>
      </p:nvGrpSpPr>
      <p:grpSpPr>
        <a:xfrm>
          <a:off x="0" y="0"/>
          <a:ext cx="0" cy="0"/>
          <a:chOff x="0" y="0"/>
          <a:chExt cx="0" cy="0"/>
        </a:xfrm>
      </p:grpSpPr>
      <p:sp>
        <p:nvSpPr>
          <p:cNvPr id="68" name="Google Shape;68;p29"/>
          <p:cNvSpPr/>
          <p:nvPr/>
        </p:nvSpPr>
        <p:spPr>
          <a:xfrm>
            <a:off x="0" y="4"/>
            <a:ext cx="9144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9" name="Google Shape;69;p29"/>
          <p:cNvPicPr preferRelativeResize="0"/>
          <p:nvPr/>
        </p:nvPicPr>
        <p:blipFill rotWithShape="1">
          <a:blip r:embed="rId2">
            <a:alphaModFix/>
          </a:blip>
          <a:srcRect/>
          <a:stretch/>
        </p:blipFill>
        <p:spPr>
          <a:xfrm>
            <a:off x="6126479" y="887762"/>
            <a:ext cx="3017519" cy="643403"/>
          </a:xfrm>
          <a:prstGeom prst="rect">
            <a:avLst/>
          </a:prstGeom>
          <a:noFill/>
          <a:ln>
            <a:noFill/>
          </a:ln>
        </p:spPr>
      </p:pic>
      <p:sp>
        <p:nvSpPr>
          <p:cNvPr id="70" name="Google Shape;70;p29"/>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0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p:nvPr/>
        </p:nvSpPr>
        <p:spPr>
          <a:xfrm>
            <a:off x="1429788" y="6256657"/>
            <a:ext cx="7714211"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2" name="Google Shape;72;p29"/>
          <p:cNvPicPr preferRelativeResize="0"/>
          <p:nvPr/>
        </p:nvPicPr>
        <p:blipFill rotWithShape="1">
          <a:blip r:embed="rId3">
            <a:alphaModFix/>
          </a:blip>
          <a:srcRect/>
          <a:stretch/>
        </p:blipFill>
        <p:spPr>
          <a:xfrm>
            <a:off x="87561" y="5936615"/>
            <a:ext cx="1283061" cy="731520"/>
          </a:xfrm>
          <a:prstGeom prst="rect">
            <a:avLst/>
          </a:prstGeom>
          <a:noFill/>
          <a:ln>
            <a:noFill/>
          </a:ln>
        </p:spPr>
      </p:pic>
      <p:sp>
        <p:nvSpPr>
          <p:cNvPr id="73" name="Google Shape;73;p29"/>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9"/>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400"/>
              <a:buNone/>
              <a:defRPr sz="14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on-Bulleted Intro Text w/PM">
  <p:cSld name="Non-Bulleted Intro Text w/PM">
    <p:spTree>
      <p:nvGrpSpPr>
        <p:cNvPr id="1" name="Shape 77"/>
        <p:cNvGrpSpPr/>
        <p:nvPr/>
      </p:nvGrpSpPr>
      <p:grpSpPr>
        <a:xfrm>
          <a:off x="0" y="0"/>
          <a:ext cx="0" cy="0"/>
          <a:chOff x="0" y="0"/>
          <a:chExt cx="0" cy="0"/>
        </a:xfrm>
      </p:grpSpPr>
      <p:sp>
        <p:nvSpPr>
          <p:cNvPr id="78" name="Google Shape;78;p30"/>
          <p:cNvSpPr/>
          <p:nvPr/>
        </p:nvSpPr>
        <p:spPr>
          <a:xfrm>
            <a:off x="0" y="4"/>
            <a:ext cx="9144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 name="Google Shape;79;p30"/>
          <p:cNvPicPr preferRelativeResize="0"/>
          <p:nvPr/>
        </p:nvPicPr>
        <p:blipFill rotWithShape="1">
          <a:blip r:embed="rId2">
            <a:alphaModFix/>
          </a:blip>
          <a:srcRect/>
          <a:stretch/>
        </p:blipFill>
        <p:spPr>
          <a:xfrm>
            <a:off x="6126479" y="887762"/>
            <a:ext cx="3017519" cy="643403"/>
          </a:xfrm>
          <a:prstGeom prst="rect">
            <a:avLst/>
          </a:prstGeom>
          <a:noFill/>
          <a:ln>
            <a:noFill/>
          </a:ln>
        </p:spPr>
      </p:pic>
      <p:sp>
        <p:nvSpPr>
          <p:cNvPr id="80" name="Google Shape;80;p30"/>
          <p:cNvSpPr txBox="1">
            <a:spLocks noGrp="1"/>
          </p:cNvSpPr>
          <p:nvPr>
            <p:ph type="body" idx="1"/>
          </p:nvPr>
        </p:nvSpPr>
        <p:spPr>
          <a:xfrm>
            <a:off x="315142" y="1521229"/>
            <a:ext cx="8529600" cy="478114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dk1"/>
              </a:buClr>
              <a:buSzPts val="2800"/>
              <a:buNone/>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Arial"/>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Font typeface="Noto Sans Symbols"/>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p:nvPr/>
        </p:nvSpPr>
        <p:spPr>
          <a:xfrm>
            <a:off x="1429788" y="6256657"/>
            <a:ext cx="7714211"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2" name="Google Shape;82;p30"/>
          <p:cNvPicPr preferRelativeResize="0"/>
          <p:nvPr/>
        </p:nvPicPr>
        <p:blipFill rotWithShape="1">
          <a:blip r:embed="rId3">
            <a:alphaModFix/>
          </a:blip>
          <a:srcRect/>
          <a:stretch/>
        </p:blipFill>
        <p:spPr>
          <a:xfrm>
            <a:off x="87561" y="5936615"/>
            <a:ext cx="1283061" cy="731520"/>
          </a:xfrm>
          <a:prstGeom prst="rect">
            <a:avLst/>
          </a:prstGeom>
          <a:noFill/>
          <a:ln>
            <a:noFill/>
          </a:ln>
        </p:spPr>
      </p:pic>
      <p:sp>
        <p:nvSpPr>
          <p:cNvPr id="83" name="Google Shape;83;p30"/>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0"/>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0"/>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0"/>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400"/>
              <a:buNone/>
              <a:defRPr sz="14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 Bulleted List w/PM">
  <p:cSld name="Two Column Bulleted List w/PM">
    <p:spTree>
      <p:nvGrpSpPr>
        <p:cNvPr id="1" name="Shape 87"/>
        <p:cNvGrpSpPr/>
        <p:nvPr/>
      </p:nvGrpSpPr>
      <p:grpSpPr>
        <a:xfrm>
          <a:off x="0" y="0"/>
          <a:ext cx="0" cy="0"/>
          <a:chOff x="0" y="0"/>
          <a:chExt cx="0" cy="0"/>
        </a:xfrm>
      </p:grpSpPr>
      <p:sp>
        <p:nvSpPr>
          <p:cNvPr id="88" name="Google Shape;88;p31"/>
          <p:cNvSpPr/>
          <p:nvPr/>
        </p:nvSpPr>
        <p:spPr>
          <a:xfrm>
            <a:off x="0" y="4"/>
            <a:ext cx="9144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9" name="Google Shape;89;p31"/>
          <p:cNvPicPr preferRelativeResize="0"/>
          <p:nvPr/>
        </p:nvPicPr>
        <p:blipFill rotWithShape="1">
          <a:blip r:embed="rId2">
            <a:alphaModFix/>
          </a:blip>
          <a:srcRect/>
          <a:stretch/>
        </p:blipFill>
        <p:spPr>
          <a:xfrm>
            <a:off x="6126479" y="887762"/>
            <a:ext cx="3017519" cy="643403"/>
          </a:xfrm>
          <a:prstGeom prst="rect">
            <a:avLst/>
          </a:prstGeom>
          <a:noFill/>
          <a:ln>
            <a:noFill/>
          </a:ln>
        </p:spPr>
      </p:pic>
      <p:sp>
        <p:nvSpPr>
          <p:cNvPr id="90" name="Google Shape;90;p31"/>
          <p:cNvSpPr txBox="1">
            <a:spLocks noGrp="1"/>
          </p:cNvSpPr>
          <p:nvPr>
            <p:ph type="body" idx="1"/>
          </p:nvPr>
        </p:nvSpPr>
        <p:spPr>
          <a:xfrm>
            <a:off x="315142" y="1521229"/>
            <a:ext cx="4142622" cy="475828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sz="1800">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1"/>
          <p:cNvSpPr/>
          <p:nvPr/>
        </p:nvSpPr>
        <p:spPr>
          <a:xfrm>
            <a:off x="1429788" y="6256657"/>
            <a:ext cx="7714211"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2" name="Google Shape;92;p31"/>
          <p:cNvPicPr preferRelativeResize="0"/>
          <p:nvPr/>
        </p:nvPicPr>
        <p:blipFill rotWithShape="1">
          <a:blip r:embed="rId3">
            <a:alphaModFix/>
          </a:blip>
          <a:srcRect/>
          <a:stretch/>
        </p:blipFill>
        <p:spPr>
          <a:xfrm>
            <a:off x="87561" y="5936615"/>
            <a:ext cx="1283061" cy="731520"/>
          </a:xfrm>
          <a:prstGeom prst="rect">
            <a:avLst/>
          </a:prstGeom>
          <a:noFill/>
          <a:ln>
            <a:noFill/>
          </a:ln>
        </p:spPr>
      </p:pic>
      <p:sp>
        <p:nvSpPr>
          <p:cNvPr id="93" name="Google Shape;93;p31"/>
          <p:cNvSpPr txBox="1">
            <a:spLocks noGrp="1"/>
          </p:cNvSpPr>
          <p:nvPr>
            <p:ph type="body" idx="2"/>
          </p:nvPr>
        </p:nvSpPr>
        <p:spPr>
          <a:xfrm>
            <a:off x="4572000" y="1521229"/>
            <a:ext cx="4256858" cy="475828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sz="1800">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1"/>
          <p:cNvSpPr txBox="1">
            <a:spLocks noGrp="1"/>
          </p:cNvSpPr>
          <p:nvPr>
            <p:ph type="body" idx="3"/>
          </p:nvPr>
        </p:nvSpPr>
        <p:spPr>
          <a:xfrm>
            <a:off x="8030095" y="5824699"/>
            <a:ext cx="798763" cy="303212"/>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AEABAB"/>
              </a:buClr>
              <a:buSzPts val="1200"/>
              <a:buNone/>
              <a:defRPr sz="1200" b="1">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1"/>
          <p:cNvSpPr txBox="1">
            <a:spLocks noGrp="1"/>
          </p:cNvSpPr>
          <p:nvPr>
            <p:ph type="body" idx="4"/>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31"/>
          <p:cNvSpPr txBox="1">
            <a:spLocks noGrp="1"/>
          </p:cNvSpPr>
          <p:nvPr>
            <p:ph type="body" idx="5"/>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1"/>
          <p:cNvSpPr txBox="1">
            <a:spLocks noGrp="1"/>
          </p:cNvSpPr>
          <p:nvPr>
            <p:ph type="body" idx="6"/>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400"/>
              <a:buNone/>
              <a:defRPr sz="14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ed List w/PM">
  <p:cSld name="Numbered List w/PM">
    <p:spTree>
      <p:nvGrpSpPr>
        <p:cNvPr id="1" name="Shape 99"/>
        <p:cNvGrpSpPr/>
        <p:nvPr/>
      </p:nvGrpSpPr>
      <p:grpSpPr>
        <a:xfrm>
          <a:off x="0" y="0"/>
          <a:ext cx="0" cy="0"/>
          <a:chOff x="0" y="0"/>
          <a:chExt cx="0" cy="0"/>
        </a:xfrm>
      </p:grpSpPr>
      <p:sp>
        <p:nvSpPr>
          <p:cNvPr id="100" name="Google Shape;100;p32"/>
          <p:cNvSpPr/>
          <p:nvPr/>
        </p:nvSpPr>
        <p:spPr>
          <a:xfrm>
            <a:off x="0" y="4"/>
            <a:ext cx="9144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 name="Google Shape;101;p32"/>
          <p:cNvPicPr preferRelativeResize="0"/>
          <p:nvPr/>
        </p:nvPicPr>
        <p:blipFill rotWithShape="1">
          <a:blip r:embed="rId2">
            <a:alphaModFix/>
          </a:blip>
          <a:srcRect/>
          <a:stretch/>
        </p:blipFill>
        <p:spPr>
          <a:xfrm>
            <a:off x="6126479" y="887762"/>
            <a:ext cx="3017519" cy="643403"/>
          </a:xfrm>
          <a:prstGeom prst="rect">
            <a:avLst/>
          </a:prstGeom>
          <a:noFill/>
          <a:ln>
            <a:noFill/>
          </a:ln>
        </p:spPr>
      </p:pic>
      <p:sp>
        <p:nvSpPr>
          <p:cNvPr id="102" name="Google Shape;102;p32"/>
          <p:cNvSpPr txBox="1">
            <a:spLocks noGrp="1"/>
          </p:cNvSpPr>
          <p:nvPr>
            <p:ph type="body" idx="1"/>
          </p:nvPr>
        </p:nvSpPr>
        <p:spPr>
          <a:xfrm>
            <a:off x="315142" y="1521229"/>
            <a:ext cx="8529600" cy="47811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00"/>
              </a:spcBef>
              <a:spcAft>
                <a:spcPts val="0"/>
              </a:spcAft>
              <a:buClr>
                <a:schemeClr val="dk1"/>
              </a:buClr>
              <a:buSzPts val="2800"/>
              <a:buFont typeface="Calibri"/>
              <a:buAutoNum type="arabicPeriod"/>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32"/>
          <p:cNvSpPr/>
          <p:nvPr/>
        </p:nvSpPr>
        <p:spPr>
          <a:xfrm>
            <a:off x="1429788" y="6256657"/>
            <a:ext cx="7714211"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4" name="Google Shape;104;p32"/>
          <p:cNvPicPr preferRelativeResize="0"/>
          <p:nvPr/>
        </p:nvPicPr>
        <p:blipFill rotWithShape="1">
          <a:blip r:embed="rId3">
            <a:alphaModFix/>
          </a:blip>
          <a:srcRect/>
          <a:stretch/>
        </p:blipFill>
        <p:spPr>
          <a:xfrm>
            <a:off x="87561" y="5936615"/>
            <a:ext cx="1283061" cy="731520"/>
          </a:xfrm>
          <a:prstGeom prst="rect">
            <a:avLst/>
          </a:prstGeom>
          <a:noFill/>
          <a:ln>
            <a:noFill/>
          </a:ln>
        </p:spPr>
      </p:pic>
      <p:sp>
        <p:nvSpPr>
          <p:cNvPr id="105" name="Google Shape;105;p32"/>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32"/>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32"/>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32"/>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400"/>
              <a:buNone/>
              <a:defRPr sz="14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5"/>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5"/>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28"/>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8"/>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28"/>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emilms.fema.gov/IS100c/curriculum/1.html"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comments" Target="../comments/comment2.xml"/><Relationship Id="rId5" Type="http://schemas.openxmlformats.org/officeDocument/2006/relationships/image" Target="../media/image14.jpg"/><Relationship Id="rId4" Type="http://schemas.openxmlformats.org/officeDocument/2006/relationships/hyperlink" Target="https://emilms.fema.gov/IS700b/curriculum/1.html" TargetMode="Externa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omments" Target="../comments/commen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idx="4294967295"/>
          </p:nvPr>
        </p:nvSpPr>
        <p:spPr>
          <a:xfrm>
            <a:off x="645050" y="2177501"/>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3400"/>
              <a:buFont typeface="Arial"/>
              <a:buNone/>
            </a:pPr>
            <a:r>
              <a:rPr lang="en-US" sz="3400" b="1">
                <a:solidFill>
                  <a:srgbClr val="000000"/>
                </a:solidFill>
                <a:latin typeface="Arial"/>
                <a:ea typeface="Arial"/>
                <a:cs typeface="Arial"/>
                <a:sym typeface="Arial"/>
              </a:rPr>
              <a:t>Unit 2: CERT Organization</a:t>
            </a:r>
            <a:endParaRPr/>
          </a:p>
        </p:txBody>
      </p:sp>
      <p:sp>
        <p:nvSpPr>
          <p:cNvPr id="132" name="Google Shape;132;p2"/>
          <p:cNvSpPr txBox="1">
            <a:spLocks noGrp="1"/>
          </p:cNvSpPr>
          <p:nvPr>
            <p:ph type="body" idx="2"/>
          </p:nvPr>
        </p:nvSpPr>
        <p:spPr>
          <a:xfrm>
            <a:off x="1397286" y="1654567"/>
            <a:ext cx="9144000" cy="72548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5000"/>
              <a:buNone/>
            </a:pPr>
            <a:r>
              <a:rPr lang="en-US" sz="5000">
                <a:solidFill>
                  <a:srgbClr val="FFFFFF"/>
                </a:solidFill>
              </a:rPr>
              <a:t>CERT Basic Training</a:t>
            </a:r>
            <a:endParaRPr sz="5000" b="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E11ABB-4B20-6C47-8C05-105DD6F7776E}"/>
              </a:ext>
            </a:extLst>
          </p:cNvPr>
          <p:cNvSpPr>
            <a:spLocks noGrp="1"/>
          </p:cNvSpPr>
          <p:nvPr>
            <p:ph type="body" idx="1"/>
          </p:nvPr>
        </p:nvSpPr>
        <p:spPr>
          <a:xfrm>
            <a:off x="315142" y="4013200"/>
            <a:ext cx="8529600" cy="2289174"/>
          </a:xfrm>
        </p:spPr>
        <p:txBody>
          <a:bodyPr>
            <a:normAutofit fontScale="70000" lnSpcReduction="20000"/>
          </a:bodyPr>
          <a:lstStyle/>
          <a:p>
            <a:pPr marL="685800" indent="-457200">
              <a:buClr>
                <a:schemeClr val="accent6">
                  <a:lumMod val="75000"/>
                </a:schemeClr>
              </a:buClr>
              <a:buFont typeface="Arial" panose="020B0604020202020204" pitchFamily="34" charset="0"/>
              <a:buChar char="•"/>
            </a:pPr>
            <a:r>
              <a:rPr lang="en-US" altLang="en-US" dirty="0">
                <a:ea typeface="ＭＳ Ｐゴシック" pitchFamily="34" charset="-128"/>
              </a:rPr>
              <a:t>First person at staging area is Incident Commander/Team Leader</a:t>
            </a:r>
          </a:p>
          <a:p>
            <a:pPr marL="685800" indent="-457200">
              <a:buClr>
                <a:schemeClr val="accent6">
                  <a:lumMod val="75000"/>
                </a:schemeClr>
              </a:buClr>
              <a:buFont typeface="Arial" panose="020B0604020202020204" pitchFamily="34" charset="0"/>
              <a:buChar char="•"/>
            </a:pPr>
            <a:r>
              <a:rPr lang="en-US" altLang="en-US" dirty="0">
                <a:ea typeface="ＭＳ Ｐゴシック" pitchFamily="34" charset="-128"/>
              </a:rPr>
              <a:t>IC/TL directs team activities and ensures incident safety</a:t>
            </a:r>
          </a:p>
          <a:p>
            <a:pPr marL="685800" indent="-457200">
              <a:buClr>
                <a:schemeClr val="accent6">
                  <a:lumMod val="75000"/>
                </a:schemeClr>
              </a:buClr>
              <a:buFont typeface="Arial" panose="020B0604020202020204" pitchFamily="34" charset="0"/>
              <a:buChar char="•"/>
            </a:pPr>
            <a:r>
              <a:rPr lang="en-US" altLang="en-US" dirty="0">
                <a:ea typeface="ＭＳ Ｐゴシック" pitchFamily="34" charset="-128"/>
              </a:rPr>
              <a:t>Sets up Command Post and stays there</a:t>
            </a:r>
          </a:p>
          <a:p>
            <a:pPr marL="685800" indent="-457200">
              <a:buClr>
                <a:schemeClr val="accent6">
                  <a:lumMod val="75000"/>
                </a:schemeClr>
              </a:buClr>
              <a:buFont typeface="Arial" panose="020B0604020202020204" pitchFamily="34" charset="0"/>
              <a:buChar char="•"/>
            </a:pPr>
            <a:r>
              <a:rPr lang="en-US" altLang="en-US" dirty="0">
                <a:ea typeface="ＭＳ Ｐゴシック" pitchFamily="34" charset="-128"/>
              </a:rPr>
              <a:t>Assigns workers to head Operations, Logistics, &amp; Planning</a:t>
            </a:r>
          </a:p>
          <a:p>
            <a:pPr marL="685800" indent="-457200">
              <a:buClr>
                <a:schemeClr val="accent6">
                  <a:lumMod val="75000"/>
                </a:schemeClr>
              </a:buClr>
              <a:buFont typeface="Arial" panose="020B0604020202020204" pitchFamily="34" charset="0"/>
              <a:buChar char="•"/>
            </a:pPr>
            <a:r>
              <a:rPr lang="en-US" altLang="en-US" dirty="0">
                <a:ea typeface="ＭＳ Ｐゴシック" pitchFamily="34" charset="-128"/>
              </a:rPr>
              <a:t>Interfaces with Media and other Responders (Fire, Police, etc.)</a:t>
            </a:r>
          </a:p>
          <a:p>
            <a:pPr marL="685800" indent="-457200">
              <a:buClr>
                <a:schemeClr val="accent6">
                  <a:lumMod val="75000"/>
                </a:schemeClr>
              </a:buClr>
              <a:buFont typeface="Arial" panose="020B0604020202020204" pitchFamily="34" charset="0"/>
              <a:buChar char="•"/>
            </a:pPr>
            <a:r>
              <a:rPr lang="en-US" altLang="en-US" dirty="0">
                <a:ea typeface="ＭＳ Ｐゴシック" pitchFamily="34" charset="-128"/>
              </a:rPr>
              <a:t>Takes direction from Agency official</a:t>
            </a:r>
          </a:p>
          <a:p>
            <a:endParaRPr lang="en-US" dirty="0"/>
          </a:p>
        </p:txBody>
      </p:sp>
      <p:sp>
        <p:nvSpPr>
          <p:cNvPr id="3" name="Title 2">
            <a:extLst>
              <a:ext uri="{FF2B5EF4-FFF2-40B4-BE49-F238E27FC236}">
                <a16:creationId xmlns:a16="http://schemas.microsoft.com/office/drawing/2014/main" id="{DAB365F6-F252-8747-8A7C-9ACD25F75E64}"/>
              </a:ext>
            </a:extLst>
          </p:cNvPr>
          <p:cNvSpPr>
            <a:spLocks noGrp="1"/>
          </p:cNvSpPr>
          <p:nvPr>
            <p:ph type="title"/>
          </p:nvPr>
        </p:nvSpPr>
        <p:spPr/>
        <p:txBody>
          <a:bodyPr>
            <a:normAutofit fontScale="90000"/>
          </a:bodyPr>
          <a:lstStyle/>
          <a:p>
            <a:r>
              <a:rPr lang="en-US" dirty="0"/>
              <a:t>CERT Incident Command</a:t>
            </a:r>
          </a:p>
        </p:txBody>
      </p:sp>
      <p:sp>
        <p:nvSpPr>
          <p:cNvPr id="4" name="Text Placeholder 3">
            <a:extLst>
              <a:ext uri="{FF2B5EF4-FFF2-40B4-BE49-F238E27FC236}">
                <a16:creationId xmlns:a16="http://schemas.microsoft.com/office/drawing/2014/main" id="{2CA0F30E-938D-244B-8BE1-84B55C25A869}"/>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3168BD24-D102-A94B-922D-EB1020900856}"/>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5522AD2B-092F-524D-9BF7-33E8D2CDE178}"/>
              </a:ext>
            </a:extLst>
          </p:cNvPr>
          <p:cNvSpPr>
            <a:spLocks noGrp="1"/>
          </p:cNvSpPr>
          <p:nvPr>
            <p:ph type="body" idx="4"/>
          </p:nvPr>
        </p:nvSpPr>
        <p:spPr/>
        <p:txBody>
          <a:bodyPr/>
          <a:lstStyle/>
          <a:p>
            <a:r>
              <a:rPr lang="en-US" dirty="0"/>
              <a:t>PM 2-4</a:t>
            </a:r>
          </a:p>
        </p:txBody>
      </p:sp>
      <p:pic>
        <p:nvPicPr>
          <p:cNvPr id="8" name="Picture 7">
            <a:extLst>
              <a:ext uri="{FF2B5EF4-FFF2-40B4-BE49-F238E27FC236}">
                <a16:creationId xmlns:a16="http://schemas.microsoft.com/office/drawing/2014/main" id="{77023682-B7EE-8F4B-BB9B-44042699E09F}"/>
              </a:ext>
            </a:extLst>
          </p:cNvPr>
          <p:cNvPicPr>
            <a:picLocks noChangeAspect="1"/>
          </p:cNvPicPr>
          <p:nvPr/>
        </p:nvPicPr>
        <p:blipFill>
          <a:blip r:embed="rId2"/>
          <a:stretch>
            <a:fillRect/>
          </a:stretch>
        </p:blipFill>
        <p:spPr>
          <a:xfrm>
            <a:off x="1226588" y="1750109"/>
            <a:ext cx="6359238" cy="2215374"/>
          </a:xfrm>
          <a:prstGeom prst="rect">
            <a:avLst/>
          </a:prstGeom>
        </p:spPr>
      </p:pic>
      <p:sp>
        <p:nvSpPr>
          <p:cNvPr id="9" name="Rectangle 8">
            <a:extLst>
              <a:ext uri="{FF2B5EF4-FFF2-40B4-BE49-F238E27FC236}">
                <a16:creationId xmlns:a16="http://schemas.microsoft.com/office/drawing/2014/main" id="{832A86DF-6381-E34D-AF9F-E2154153DCA9}"/>
              </a:ext>
            </a:extLst>
          </p:cNvPr>
          <p:cNvSpPr/>
          <p:nvPr/>
        </p:nvSpPr>
        <p:spPr>
          <a:xfrm>
            <a:off x="6262978" y="3060003"/>
            <a:ext cx="1322848" cy="738664"/>
          </a:xfrm>
          <a:prstGeom prst="rect">
            <a:avLst/>
          </a:prstGeom>
        </p:spPr>
        <p:txBody>
          <a:bodyPr wrap="square">
            <a:spAutoFit/>
          </a:bodyPr>
          <a:lstStyle/>
          <a:p>
            <a:pPr algn="ctr"/>
            <a:r>
              <a:rPr lang="en-US" dirty="0">
                <a:solidFill>
                  <a:schemeClr val="bg1">
                    <a:lumMod val="65000"/>
                  </a:schemeClr>
                </a:solidFill>
              </a:rPr>
              <a:t>Finance &amp; Intelligence Chiefs</a:t>
            </a:r>
          </a:p>
        </p:txBody>
      </p:sp>
      <p:sp>
        <p:nvSpPr>
          <p:cNvPr id="10" name="Rectangle 9">
            <a:extLst>
              <a:ext uri="{FF2B5EF4-FFF2-40B4-BE49-F238E27FC236}">
                <a16:creationId xmlns:a16="http://schemas.microsoft.com/office/drawing/2014/main" id="{B2186027-44DC-8F42-BCCF-0D5A6B456640}"/>
              </a:ext>
            </a:extLst>
          </p:cNvPr>
          <p:cNvSpPr/>
          <p:nvPr/>
        </p:nvSpPr>
        <p:spPr>
          <a:xfrm>
            <a:off x="2993043" y="1809486"/>
            <a:ext cx="2826327" cy="387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9BA192D-D74E-7646-92C1-A79C4A036BF3}"/>
              </a:ext>
            </a:extLst>
          </p:cNvPr>
          <p:cNvSpPr txBox="1"/>
          <p:nvPr/>
        </p:nvSpPr>
        <p:spPr>
          <a:xfrm>
            <a:off x="2993043" y="1809486"/>
            <a:ext cx="2742739" cy="400110"/>
          </a:xfrm>
          <a:prstGeom prst="rect">
            <a:avLst/>
          </a:prstGeom>
          <a:noFill/>
        </p:spPr>
        <p:txBody>
          <a:bodyPr wrap="square" rtlCol="0">
            <a:spAutoFit/>
          </a:bodyPr>
          <a:lstStyle/>
          <a:p>
            <a:pPr algn="ctr"/>
            <a:r>
              <a:rPr lang="en-US" sz="2000" b="1" dirty="0"/>
              <a:t>IC/Team Leader</a:t>
            </a:r>
          </a:p>
        </p:txBody>
      </p:sp>
    </p:spTree>
    <p:extLst>
      <p:ext uri="{BB962C8B-B14F-4D97-AF65-F5344CB8AC3E}">
        <p14:creationId xmlns:p14="http://schemas.microsoft.com/office/powerpoint/2010/main" val="58432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E11ABB-4B20-6C47-8C05-105DD6F7776E}"/>
              </a:ext>
            </a:extLst>
          </p:cNvPr>
          <p:cNvSpPr>
            <a:spLocks noGrp="1"/>
          </p:cNvSpPr>
          <p:nvPr>
            <p:ph type="body" idx="1"/>
          </p:nvPr>
        </p:nvSpPr>
        <p:spPr>
          <a:xfrm>
            <a:off x="177944" y="3860800"/>
            <a:ext cx="8828858" cy="2196040"/>
          </a:xfrm>
        </p:spPr>
        <p:txBody>
          <a:bodyPr>
            <a:normAutofit/>
          </a:bodyPr>
          <a:lstStyle/>
          <a:p>
            <a:pPr marL="685800" indent="-457200" eaLnBrk="1" hangingPunct="1">
              <a:spcBef>
                <a:spcPct val="0"/>
              </a:spcBef>
              <a:buClr>
                <a:schemeClr val="accent6">
                  <a:lumMod val="75000"/>
                </a:schemeClr>
              </a:buClr>
              <a:buFont typeface="Arial" panose="020B0604020202020204" pitchFamily="34" charset="0"/>
              <a:buChar char="•"/>
            </a:pPr>
            <a:r>
              <a:rPr lang="en-US" altLang="en-US" sz="2200" dirty="0">
                <a:ea typeface="ＭＳ Ｐゴシック" pitchFamily="34" charset="-128"/>
              </a:rPr>
              <a:t>Typically one of the first functions assigned</a:t>
            </a:r>
          </a:p>
          <a:p>
            <a:pPr marL="685800" indent="-457200" eaLnBrk="1" hangingPunct="1">
              <a:spcBef>
                <a:spcPct val="0"/>
              </a:spcBef>
              <a:buClr>
                <a:schemeClr val="accent6">
                  <a:lumMod val="75000"/>
                </a:schemeClr>
              </a:buClr>
              <a:buFont typeface="Arial" panose="020B0604020202020204" pitchFamily="34" charset="0"/>
              <a:buChar char="•"/>
            </a:pPr>
            <a:r>
              <a:rPr lang="en-US" altLang="en-US" sz="2200" dirty="0">
                <a:ea typeface="ＭＳ Ｐゴシック" pitchFamily="34" charset="-128"/>
              </a:rPr>
              <a:t>Directs and coordinates all tactical operations:</a:t>
            </a:r>
          </a:p>
          <a:p>
            <a:pPr marL="1143000" lvl="1" indent="-457200">
              <a:spcBef>
                <a:spcPct val="0"/>
              </a:spcBef>
              <a:buClr>
                <a:schemeClr val="accent6">
                  <a:lumMod val="75000"/>
                </a:schemeClr>
              </a:buClr>
              <a:buFont typeface="Arial" panose="020B0604020202020204" pitchFamily="34" charset="0"/>
              <a:buChar char="•"/>
            </a:pPr>
            <a:r>
              <a:rPr lang="en-US" altLang="en-US" sz="2200" dirty="0">
                <a:ea typeface="ＭＳ Ｐゴシック" pitchFamily="34" charset="-128"/>
              </a:rPr>
              <a:t>Fire </a:t>
            </a:r>
          </a:p>
          <a:p>
            <a:pPr marL="1028700" lvl="1" indent="-342900">
              <a:spcBef>
                <a:spcPct val="0"/>
              </a:spcBef>
              <a:buClr>
                <a:schemeClr val="accent6">
                  <a:lumMod val="75000"/>
                </a:schemeClr>
              </a:buClr>
            </a:pPr>
            <a:r>
              <a:rPr lang="en-US" altLang="en-US" sz="2200" dirty="0">
                <a:ea typeface="ＭＳ Ｐゴシック" pitchFamily="34" charset="-128"/>
              </a:rPr>
              <a:t>Search &amp; Rescue</a:t>
            </a:r>
          </a:p>
          <a:p>
            <a:pPr marL="1028700" lvl="1" indent="-342900">
              <a:spcBef>
                <a:spcPct val="0"/>
              </a:spcBef>
              <a:buClr>
                <a:schemeClr val="accent6">
                  <a:lumMod val="75000"/>
                </a:schemeClr>
              </a:buClr>
            </a:pPr>
            <a:r>
              <a:rPr lang="en-US" altLang="en-US" sz="2200" dirty="0">
                <a:ea typeface="ＭＳ Ｐゴシック" pitchFamily="34" charset="-128"/>
              </a:rPr>
              <a:t>Medical Operations</a:t>
            </a:r>
          </a:p>
          <a:p>
            <a:pPr marL="685800" indent="-457200" eaLnBrk="1" hangingPunct="1">
              <a:spcBef>
                <a:spcPct val="0"/>
              </a:spcBef>
              <a:buClr>
                <a:schemeClr val="accent6">
                  <a:lumMod val="75000"/>
                </a:schemeClr>
              </a:buClr>
              <a:buFont typeface="Arial" panose="020B0604020202020204" pitchFamily="34" charset="0"/>
              <a:buChar char="•"/>
            </a:pPr>
            <a:r>
              <a:rPr lang="en-US" altLang="en-US" sz="2200" dirty="0">
                <a:ea typeface="ＭＳ Ｐゴシック" pitchFamily="34" charset="-128"/>
              </a:rPr>
              <a:t>Documents team briefings and assignments</a:t>
            </a:r>
            <a:endParaRPr lang="en-US" sz="2200" dirty="0"/>
          </a:p>
        </p:txBody>
      </p:sp>
      <p:sp>
        <p:nvSpPr>
          <p:cNvPr id="3" name="Title 2">
            <a:extLst>
              <a:ext uri="{FF2B5EF4-FFF2-40B4-BE49-F238E27FC236}">
                <a16:creationId xmlns:a16="http://schemas.microsoft.com/office/drawing/2014/main" id="{DAB365F6-F252-8747-8A7C-9ACD25F75E64}"/>
              </a:ext>
            </a:extLst>
          </p:cNvPr>
          <p:cNvSpPr>
            <a:spLocks noGrp="1"/>
          </p:cNvSpPr>
          <p:nvPr>
            <p:ph type="title"/>
          </p:nvPr>
        </p:nvSpPr>
        <p:spPr/>
        <p:txBody>
          <a:bodyPr/>
          <a:lstStyle/>
          <a:p>
            <a:r>
              <a:rPr lang="en-US" dirty="0"/>
              <a:t>CERT Operations</a:t>
            </a:r>
          </a:p>
        </p:txBody>
      </p:sp>
      <p:sp>
        <p:nvSpPr>
          <p:cNvPr id="4" name="Text Placeholder 3">
            <a:extLst>
              <a:ext uri="{FF2B5EF4-FFF2-40B4-BE49-F238E27FC236}">
                <a16:creationId xmlns:a16="http://schemas.microsoft.com/office/drawing/2014/main" id="{2CA0F30E-938D-244B-8BE1-84B55C25A869}"/>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3168BD24-D102-A94B-922D-EB1020900856}"/>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5522AD2B-092F-524D-9BF7-33E8D2CDE178}"/>
              </a:ext>
            </a:extLst>
          </p:cNvPr>
          <p:cNvSpPr>
            <a:spLocks noGrp="1"/>
          </p:cNvSpPr>
          <p:nvPr>
            <p:ph type="body" idx="4"/>
          </p:nvPr>
        </p:nvSpPr>
        <p:spPr>
          <a:xfrm>
            <a:off x="8121591" y="5725456"/>
            <a:ext cx="1022409" cy="412393"/>
          </a:xfrm>
        </p:spPr>
        <p:txBody>
          <a:bodyPr/>
          <a:lstStyle/>
          <a:p>
            <a:r>
              <a:rPr lang="en-US" dirty="0"/>
              <a:t>PS 2-5</a:t>
            </a:r>
          </a:p>
        </p:txBody>
      </p:sp>
      <p:pic>
        <p:nvPicPr>
          <p:cNvPr id="8" name="Picture 7">
            <a:extLst>
              <a:ext uri="{FF2B5EF4-FFF2-40B4-BE49-F238E27FC236}">
                <a16:creationId xmlns:a16="http://schemas.microsoft.com/office/drawing/2014/main" id="{D3BA871C-139A-4746-BD83-6F90E74B0861}"/>
              </a:ext>
            </a:extLst>
          </p:cNvPr>
          <p:cNvPicPr>
            <a:picLocks noChangeAspect="1"/>
          </p:cNvPicPr>
          <p:nvPr/>
        </p:nvPicPr>
        <p:blipFill>
          <a:blip r:embed="rId2"/>
          <a:stretch>
            <a:fillRect/>
          </a:stretch>
        </p:blipFill>
        <p:spPr>
          <a:xfrm>
            <a:off x="853546" y="1560114"/>
            <a:ext cx="7477653" cy="2126402"/>
          </a:xfrm>
          <a:prstGeom prst="rect">
            <a:avLst/>
          </a:prstGeom>
        </p:spPr>
      </p:pic>
      <p:sp>
        <p:nvSpPr>
          <p:cNvPr id="9" name="Rectangle 8">
            <a:extLst>
              <a:ext uri="{FF2B5EF4-FFF2-40B4-BE49-F238E27FC236}">
                <a16:creationId xmlns:a16="http://schemas.microsoft.com/office/drawing/2014/main" id="{84292B3D-46C5-6448-A924-B6B41A213E9C}"/>
              </a:ext>
            </a:extLst>
          </p:cNvPr>
          <p:cNvSpPr/>
          <p:nvPr/>
        </p:nvSpPr>
        <p:spPr>
          <a:xfrm>
            <a:off x="6798743" y="2773567"/>
            <a:ext cx="1322848" cy="738664"/>
          </a:xfrm>
          <a:prstGeom prst="rect">
            <a:avLst/>
          </a:prstGeom>
        </p:spPr>
        <p:txBody>
          <a:bodyPr wrap="square">
            <a:spAutoFit/>
          </a:bodyPr>
          <a:lstStyle/>
          <a:p>
            <a:pPr algn="ctr"/>
            <a:r>
              <a:rPr lang="en-US" dirty="0">
                <a:solidFill>
                  <a:schemeClr val="bg1">
                    <a:lumMod val="65000"/>
                  </a:schemeClr>
                </a:solidFill>
              </a:rPr>
              <a:t>Finance &amp; Intelligence Chiefs</a:t>
            </a:r>
          </a:p>
        </p:txBody>
      </p:sp>
      <p:sp>
        <p:nvSpPr>
          <p:cNvPr id="11" name="Rectangle 10">
            <a:extLst>
              <a:ext uri="{FF2B5EF4-FFF2-40B4-BE49-F238E27FC236}">
                <a16:creationId xmlns:a16="http://schemas.microsoft.com/office/drawing/2014/main" id="{F503E9B5-F69E-9E44-8965-039B670E1C11}"/>
              </a:ext>
            </a:extLst>
          </p:cNvPr>
          <p:cNvSpPr/>
          <p:nvPr/>
        </p:nvSpPr>
        <p:spPr>
          <a:xfrm>
            <a:off x="2885704" y="1667226"/>
            <a:ext cx="3372592" cy="32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F3E67A0-3878-6646-8EE6-550266F10FF4}"/>
              </a:ext>
            </a:extLst>
          </p:cNvPr>
          <p:cNvSpPr txBox="1"/>
          <p:nvPr/>
        </p:nvSpPr>
        <p:spPr>
          <a:xfrm>
            <a:off x="2885704" y="1663664"/>
            <a:ext cx="3372592" cy="369332"/>
          </a:xfrm>
          <a:prstGeom prst="rect">
            <a:avLst/>
          </a:prstGeom>
          <a:noFill/>
        </p:spPr>
        <p:txBody>
          <a:bodyPr wrap="square" rtlCol="0">
            <a:spAutoFit/>
          </a:bodyPr>
          <a:lstStyle/>
          <a:p>
            <a:pPr algn="ctr"/>
            <a:r>
              <a:rPr lang="en-US" sz="1800" b="1" dirty="0"/>
              <a:t>IC/Team Leader</a:t>
            </a:r>
          </a:p>
        </p:txBody>
      </p:sp>
    </p:spTree>
    <p:extLst>
      <p:ext uri="{BB962C8B-B14F-4D97-AF65-F5344CB8AC3E}">
        <p14:creationId xmlns:p14="http://schemas.microsoft.com/office/powerpoint/2010/main" val="1480986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E11ABB-4B20-6C47-8C05-105DD6F7776E}"/>
              </a:ext>
            </a:extLst>
          </p:cNvPr>
          <p:cNvSpPr>
            <a:spLocks noGrp="1"/>
          </p:cNvSpPr>
          <p:nvPr>
            <p:ph type="body" idx="1"/>
          </p:nvPr>
        </p:nvSpPr>
        <p:spPr>
          <a:xfrm>
            <a:off x="315142" y="3812466"/>
            <a:ext cx="8529600" cy="2048933"/>
          </a:xfrm>
        </p:spPr>
        <p:txBody>
          <a:bodyPr/>
          <a:lstStyle/>
          <a:p>
            <a:pPr marL="342900" indent="-342900" eaLnBrk="1" hangingPunct="1">
              <a:spcBef>
                <a:spcPct val="0"/>
              </a:spcBef>
              <a:buClr>
                <a:schemeClr val="accent6"/>
              </a:buClr>
              <a:buSzPct val="150000"/>
              <a:buFont typeface="Arial" panose="020B0604020202020204" pitchFamily="34" charset="0"/>
              <a:buChar char="•"/>
              <a:defRPr/>
            </a:pPr>
            <a:r>
              <a:rPr lang="en-US" altLang="en-US" sz="2200" dirty="0">
                <a:solidFill>
                  <a:schemeClr val="tx1"/>
                </a:solidFill>
                <a:ea typeface="ＭＳ Ｐゴシック" pitchFamily="34" charset="-128"/>
              </a:rPr>
              <a:t>Provides Communications</a:t>
            </a:r>
          </a:p>
          <a:p>
            <a:pPr marL="342900" indent="-342900">
              <a:spcBef>
                <a:spcPct val="0"/>
              </a:spcBef>
              <a:buClr>
                <a:schemeClr val="accent6"/>
              </a:buClr>
              <a:buSzPct val="150000"/>
              <a:buFont typeface="Arial" panose="020B0604020202020204" pitchFamily="34" charset="0"/>
              <a:buChar char="•"/>
              <a:defRPr/>
            </a:pPr>
            <a:r>
              <a:rPr lang="en-US" altLang="en-US" sz="2200" dirty="0">
                <a:solidFill>
                  <a:schemeClr val="tx1"/>
                </a:solidFill>
                <a:ea typeface="ＭＳ Ｐゴシック" pitchFamily="34" charset="-128"/>
              </a:rPr>
              <a:t>Provides food and medical support to Team members</a:t>
            </a:r>
          </a:p>
          <a:p>
            <a:pPr marL="342900" indent="-342900">
              <a:spcBef>
                <a:spcPct val="0"/>
              </a:spcBef>
              <a:buClr>
                <a:schemeClr val="accent6"/>
              </a:buClr>
              <a:buSzPct val="150000"/>
              <a:buFont typeface="Arial" panose="020B0604020202020204" pitchFamily="34" charset="0"/>
              <a:buChar char="•"/>
              <a:defRPr/>
            </a:pPr>
            <a:r>
              <a:rPr lang="en-US" altLang="en-US" sz="2200" dirty="0">
                <a:solidFill>
                  <a:schemeClr val="tx1"/>
                </a:solidFill>
                <a:ea typeface="ＭＳ Ｐゴシック" pitchFamily="34" charset="-128"/>
              </a:rPr>
              <a:t>Coordinates with Operations to determine needs</a:t>
            </a:r>
          </a:p>
          <a:p>
            <a:pPr marL="342900" indent="-342900">
              <a:spcBef>
                <a:spcPct val="0"/>
              </a:spcBef>
              <a:buClr>
                <a:schemeClr val="accent6"/>
              </a:buClr>
              <a:buSzPct val="150000"/>
              <a:buFont typeface="Arial" panose="020B0604020202020204" pitchFamily="34" charset="0"/>
              <a:buChar char="•"/>
              <a:defRPr/>
            </a:pPr>
            <a:r>
              <a:rPr lang="en-US" altLang="en-US" sz="2200" dirty="0">
                <a:solidFill>
                  <a:schemeClr val="tx1"/>
                </a:solidFill>
                <a:ea typeface="ＭＳ Ｐゴシック" pitchFamily="34" charset="-128"/>
              </a:rPr>
              <a:t>Manages supplies and facilities</a:t>
            </a:r>
          </a:p>
          <a:p>
            <a:pPr marL="342900" indent="-342900">
              <a:spcBef>
                <a:spcPct val="0"/>
              </a:spcBef>
              <a:buClr>
                <a:schemeClr val="accent6"/>
              </a:buClr>
              <a:buSzPct val="150000"/>
              <a:buFont typeface="Arial" panose="020B0604020202020204" pitchFamily="34" charset="0"/>
              <a:buChar char="•"/>
              <a:defRPr/>
            </a:pPr>
            <a:r>
              <a:rPr lang="en-US" altLang="en-US" sz="2200" dirty="0">
                <a:solidFill>
                  <a:schemeClr val="tx1"/>
                </a:solidFill>
                <a:ea typeface="ＭＳ Ｐゴシック" pitchFamily="34" charset="-128"/>
              </a:rPr>
              <a:t>Documents equipment, supplies and facilities</a:t>
            </a:r>
          </a:p>
          <a:p>
            <a:endParaRPr lang="en-US" dirty="0"/>
          </a:p>
        </p:txBody>
      </p:sp>
      <p:sp>
        <p:nvSpPr>
          <p:cNvPr id="3" name="Title 2">
            <a:extLst>
              <a:ext uri="{FF2B5EF4-FFF2-40B4-BE49-F238E27FC236}">
                <a16:creationId xmlns:a16="http://schemas.microsoft.com/office/drawing/2014/main" id="{DAB365F6-F252-8747-8A7C-9ACD25F75E64}"/>
              </a:ext>
            </a:extLst>
          </p:cNvPr>
          <p:cNvSpPr>
            <a:spLocks noGrp="1"/>
          </p:cNvSpPr>
          <p:nvPr>
            <p:ph type="title"/>
          </p:nvPr>
        </p:nvSpPr>
        <p:spPr/>
        <p:txBody>
          <a:bodyPr/>
          <a:lstStyle/>
          <a:p>
            <a:r>
              <a:rPr lang="en-US" dirty="0"/>
              <a:t>CERT Logistics</a:t>
            </a:r>
          </a:p>
        </p:txBody>
      </p:sp>
      <p:sp>
        <p:nvSpPr>
          <p:cNvPr id="4" name="Text Placeholder 3">
            <a:extLst>
              <a:ext uri="{FF2B5EF4-FFF2-40B4-BE49-F238E27FC236}">
                <a16:creationId xmlns:a16="http://schemas.microsoft.com/office/drawing/2014/main" id="{2CA0F30E-938D-244B-8BE1-84B55C25A869}"/>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3168BD24-D102-A94B-922D-EB1020900856}"/>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5522AD2B-092F-524D-9BF7-33E8D2CDE178}"/>
              </a:ext>
            </a:extLst>
          </p:cNvPr>
          <p:cNvSpPr>
            <a:spLocks noGrp="1"/>
          </p:cNvSpPr>
          <p:nvPr>
            <p:ph type="body" idx="4"/>
          </p:nvPr>
        </p:nvSpPr>
        <p:spPr/>
        <p:txBody>
          <a:bodyPr/>
          <a:lstStyle/>
          <a:p>
            <a:r>
              <a:rPr lang="en-US" dirty="0"/>
              <a:t>PM 2-4</a:t>
            </a:r>
          </a:p>
        </p:txBody>
      </p:sp>
      <p:pic>
        <p:nvPicPr>
          <p:cNvPr id="8" name="Picture 7">
            <a:extLst>
              <a:ext uri="{FF2B5EF4-FFF2-40B4-BE49-F238E27FC236}">
                <a16:creationId xmlns:a16="http://schemas.microsoft.com/office/drawing/2014/main" id="{29834FDD-033A-0644-B279-CFE28B25BBCB}"/>
              </a:ext>
            </a:extLst>
          </p:cNvPr>
          <p:cNvPicPr>
            <a:picLocks noChangeAspect="1"/>
          </p:cNvPicPr>
          <p:nvPr/>
        </p:nvPicPr>
        <p:blipFill>
          <a:blip r:embed="rId2"/>
          <a:stretch>
            <a:fillRect/>
          </a:stretch>
        </p:blipFill>
        <p:spPr>
          <a:xfrm>
            <a:off x="955650" y="1578708"/>
            <a:ext cx="7258932" cy="2112264"/>
          </a:xfrm>
          <a:prstGeom prst="rect">
            <a:avLst/>
          </a:prstGeom>
        </p:spPr>
      </p:pic>
      <p:sp>
        <p:nvSpPr>
          <p:cNvPr id="9" name="Rectangle 8">
            <a:extLst>
              <a:ext uri="{FF2B5EF4-FFF2-40B4-BE49-F238E27FC236}">
                <a16:creationId xmlns:a16="http://schemas.microsoft.com/office/drawing/2014/main" id="{05DE62DC-60AE-204E-9734-F277428A8B80}"/>
              </a:ext>
            </a:extLst>
          </p:cNvPr>
          <p:cNvSpPr/>
          <p:nvPr/>
        </p:nvSpPr>
        <p:spPr>
          <a:xfrm rot="10800000" flipV="1">
            <a:off x="6770769" y="2811644"/>
            <a:ext cx="1297465" cy="738664"/>
          </a:xfrm>
          <a:prstGeom prst="rect">
            <a:avLst/>
          </a:prstGeom>
        </p:spPr>
        <p:txBody>
          <a:bodyPr wrap="square">
            <a:spAutoFit/>
          </a:bodyPr>
          <a:lstStyle/>
          <a:p>
            <a:pPr algn="ctr"/>
            <a:r>
              <a:rPr lang="en-US" dirty="0">
                <a:solidFill>
                  <a:schemeClr val="bg1">
                    <a:lumMod val="65000"/>
                  </a:schemeClr>
                </a:solidFill>
              </a:rPr>
              <a:t>Finance &amp; Intelligence Chiefs</a:t>
            </a:r>
          </a:p>
        </p:txBody>
      </p:sp>
      <p:sp>
        <p:nvSpPr>
          <p:cNvPr id="7" name="Rectangle 6">
            <a:extLst>
              <a:ext uri="{FF2B5EF4-FFF2-40B4-BE49-F238E27FC236}">
                <a16:creationId xmlns:a16="http://schemas.microsoft.com/office/drawing/2014/main" id="{47284BB4-223E-614F-A1D6-788B26C9E71F}"/>
              </a:ext>
            </a:extLst>
          </p:cNvPr>
          <p:cNvSpPr>
            <a:spLocks noChangeAspect="1"/>
          </p:cNvSpPr>
          <p:nvPr/>
        </p:nvSpPr>
        <p:spPr>
          <a:xfrm>
            <a:off x="2909455" y="1679787"/>
            <a:ext cx="3212538" cy="365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a:ln w="0"/>
                <a:solidFill>
                  <a:schemeClr val="tx1"/>
                </a:solidFill>
                <a:effectLst>
                  <a:outerShdw blurRad="38100" dist="19050" dir="2700000" algn="tl" rotWithShape="0">
                    <a:schemeClr val="dk1">
                      <a:alpha val="40000"/>
                    </a:schemeClr>
                  </a:outerShdw>
                </a:effectLst>
              </a:rPr>
              <a:t>IC</a:t>
            </a:r>
            <a:r>
              <a:rPr lang="en-US" sz="1800" b="1" dirty="0"/>
              <a:t>/Team Leader</a:t>
            </a:r>
          </a:p>
        </p:txBody>
      </p:sp>
    </p:spTree>
    <p:extLst>
      <p:ext uri="{BB962C8B-B14F-4D97-AF65-F5344CB8AC3E}">
        <p14:creationId xmlns:p14="http://schemas.microsoft.com/office/powerpoint/2010/main" val="385871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E11ABB-4B20-6C47-8C05-105DD6F7776E}"/>
              </a:ext>
            </a:extLst>
          </p:cNvPr>
          <p:cNvSpPr>
            <a:spLocks noGrp="1"/>
          </p:cNvSpPr>
          <p:nvPr>
            <p:ph type="body" idx="1"/>
          </p:nvPr>
        </p:nvSpPr>
        <p:spPr>
          <a:xfrm>
            <a:off x="315142" y="3742267"/>
            <a:ext cx="8529600" cy="2560107"/>
          </a:xfrm>
        </p:spPr>
        <p:txBody>
          <a:bodyPr>
            <a:normAutofit/>
          </a:bodyPr>
          <a:lstStyle/>
          <a:p>
            <a:pPr indent="-457200" eaLnBrk="1" hangingPunct="1">
              <a:spcBef>
                <a:spcPct val="0"/>
              </a:spcBef>
              <a:buClr>
                <a:srgbClr val="008000"/>
              </a:buClr>
              <a:buFont typeface="Arial" panose="020B0604020202020204" pitchFamily="34" charset="0"/>
              <a:buChar char="•"/>
              <a:defRPr/>
            </a:pPr>
            <a:r>
              <a:rPr lang="en-US" altLang="en-US" sz="2600" dirty="0">
                <a:solidFill>
                  <a:schemeClr val="tx1"/>
                </a:solidFill>
                <a:ea typeface="ＭＳ Ｐゴシック" pitchFamily="34" charset="-128"/>
              </a:rPr>
              <a:t>Tracks Resources (CERT members and other volunteers who have reported in)</a:t>
            </a:r>
          </a:p>
          <a:p>
            <a:pPr indent="-457200" eaLnBrk="1" hangingPunct="1">
              <a:spcBef>
                <a:spcPct val="0"/>
              </a:spcBef>
              <a:buClr>
                <a:srgbClr val="008000"/>
              </a:buClr>
              <a:buFont typeface="Arial" panose="020B0604020202020204" pitchFamily="34" charset="0"/>
              <a:buChar char="•"/>
              <a:defRPr/>
            </a:pPr>
            <a:r>
              <a:rPr lang="en-US" altLang="en-US" sz="2600" dirty="0">
                <a:solidFill>
                  <a:schemeClr val="tx1"/>
                </a:solidFill>
                <a:ea typeface="ＭＳ Ｐゴシック" pitchFamily="34" charset="-128"/>
              </a:rPr>
              <a:t>Tracks situation status (incident &amp; staging locations, routes, hazards)</a:t>
            </a:r>
          </a:p>
          <a:p>
            <a:pPr indent="-457200" eaLnBrk="1" hangingPunct="1">
              <a:spcBef>
                <a:spcPct val="0"/>
              </a:spcBef>
              <a:buClr>
                <a:srgbClr val="008000"/>
              </a:buClr>
              <a:buFont typeface="Arial" panose="020B0604020202020204" pitchFamily="34" charset="0"/>
              <a:buChar char="•"/>
              <a:defRPr/>
            </a:pPr>
            <a:r>
              <a:rPr lang="en-US" altLang="en-US" sz="2600" dirty="0">
                <a:solidFill>
                  <a:schemeClr val="tx1"/>
                </a:solidFill>
                <a:ea typeface="ＭＳ Ｐゴシック" pitchFamily="34" charset="-128"/>
              </a:rPr>
              <a:t>Prepares Team’s action plan &amp; alternative strategies</a:t>
            </a:r>
          </a:p>
          <a:p>
            <a:endParaRPr lang="en-US" dirty="0"/>
          </a:p>
        </p:txBody>
      </p:sp>
      <p:sp>
        <p:nvSpPr>
          <p:cNvPr id="3" name="Title 2">
            <a:extLst>
              <a:ext uri="{FF2B5EF4-FFF2-40B4-BE49-F238E27FC236}">
                <a16:creationId xmlns:a16="http://schemas.microsoft.com/office/drawing/2014/main" id="{DAB365F6-F252-8747-8A7C-9ACD25F75E64}"/>
              </a:ext>
            </a:extLst>
          </p:cNvPr>
          <p:cNvSpPr>
            <a:spLocks noGrp="1"/>
          </p:cNvSpPr>
          <p:nvPr>
            <p:ph type="title"/>
          </p:nvPr>
        </p:nvSpPr>
        <p:spPr/>
        <p:txBody>
          <a:bodyPr/>
          <a:lstStyle/>
          <a:p>
            <a:r>
              <a:rPr lang="en-US" dirty="0"/>
              <a:t>CERT Planning</a:t>
            </a:r>
          </a:p>
        </p:txBody>
      </p:sp>
      <p:sp>
        <p:nvSpPr>
          <p:cNvPr id="4" name="Text Placeholder 3">
            <a:extLst>
              <a:ext uri="{FF2B5EF4-FFF2-40B4-BE49-F238E27FC236}">
                <a16:creationId xmlns:a16="http://schemas.microsoft.com/office/drawing/2014/main" id="{2CA0F30E-938D-244B-8BE1-84B55C25A869}"/>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3168BD24-D102-A94B-922D-EB1020900856}"/>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5522AD2B-092F-524D-9BF7-33E8D2CDE178}"/>
              </a:ext>
            </a:extLst>
          </p:cNvPr>
          <p:cNvSpPr>
            <a:spLocks noGrp="1"/>
          </p:cNvSpPr>
          <p:nvPr>
            <p:ph type="body" idx="4"/>
          </p:nvPr>
        </p:nvSpPr>
        <p:spPr/>
        <p:txBody>
          <a:bodyPr/>
          <a:lstStyle/>
          <a:p>
            <a:r>
              <a:rPr lang="en-US" dirty="0"/>
              <a:t>PM 2-4</a:t>
            </a:r>
          </a:p>
        </p:txBody>
      </p:sp>
      <p:sp>
        <p:nvSpPr>
          <p:cNvPr id="9" name="Rectangle 8">
            <a:extLst>
              <a:ext uri="{FF2B5EF4-FFF2-40B4-BE49-F238E27FC236}">
                <a16:creationId xmlns:a16="http://schemas.microsoft.com/office/drawing/2014/main" id="{E4FCFC31-954C-F647-A23F-389FDA5318C5}"/>
              </a:ext>
            </a:extLst>
          </p:cNvPr>
          <p:cNvSpPr/>
          <p:nvPr/>
        </p:nvSpPr>
        <p:spPr>
          <a:xfrm rot="10800000" flipV="1">
            <a:off x="6637809" y="2885378"/>
            <a:ext cx="1181575" cy="738664"/>
          </a:xfrm>
          <a:prstGeom prst="rect">
            <a:avLst/>
          </a:prstGeom>
        </p:spPr>
        <p:txBody>
          <a:bodyPr wrap="square">
            <a:spAutoFit/>
          </a:bodyPr>
          <a:lstStyle/>
          <a:p>
            <a:pPr algn="ctr"/>
            <a:r>
              <a:rPr lang="en-US" dirty="0">
                <a:solidFill>
                  <a:schemeClr val="bg1">
                    <a:lumMod val="65000"/>
                  </a:schemeClr>
                </a:solidFill>
              </a:rPr>
              <a:t>Finance &amp; Intelligence Chiefs</a:t>
            </a:r>
          </a:p>
        </p:txBody>
      </p:sp>
      <p:grpSp>
        <p:nvGrpSpPr>
          <p:cNvPr id="11" name="Group 10">
            <a:extLst>
              <a:ext uri="{FF2B5EF4-FFF2-40B4-BE49-F238E27FC236}">
                <a16:creationId xmlns:a16="http://schemas.microsoft.com/office/drawing/2014/main" id="{2FA80294-86A2-BB4D-9F2B-C4973E8034E2}"/>
              </a:ext>
            </a:extLst>
          </p:cNvPr>
          <p:cNvGrpSpPr/>
          <p:nvPr/>
        </p:nvGrpSpPr>
        <p:grpSpPr>
          <a:xfrm>
            <a:off x="1168180" y="1574800"/>
            <a:ext cx="6807420" cy="2189250"/>
            <a:chOff x="1168180" y="1574800"/>
            <a:chExt cx="6807420" cy="2189250"/>
          </a:xfrm>
        </p:grpSpPr>
        <p:pic>
          <p:nvPicPr>
            <p:cNvPr id="8" name="Picture 7">
              <a:extLst>
                <a:ext uri="{FF2B5EF4-FFF2-40B4-BE49-F238E27FC236}">
                  <a16:creationId xmlns:a16="http://schemas.microsoft.com/office/drawing/2014/main" id="{54BA6D40-49FD-7245-8617-37A22590B7AF}"/>
                </a:ext>
              </a:extLst>
            </p:cNvPr>
            <p:cNvPicPr>
              <a:picLocks noChangeAspect="1"/>
            </p:cNvPicPr>
            <p:nvPr/>
          </p:nvPicPr>
          <p:blipFill>
            <a:blip r:embed="rId2"/>
            <a:stretch>
              <a:fillRect/>
            </a:stretch>
          </p:blipFill>
          <p:spPr>
            <a:xfrm>
              <a:off x="1168180" y="1574800"/>
              <a:ext cx="6807420" cy="2189250"/>
            </a:xfrm>
            <a:prstGeom prst="rect">
              <a:avLst/>
            </a:prstGeom>
          </p:spPr>
        </p:pic>
        <p:sp>
          <p:nvSpPr>
            <p:cNvPr id="7" name="Rectangle 6">
              <a:extLst>
                <a:ext uri="{FF2B5EF4-FFF2-40B4-BE49-F238E27FC236}">
                  <a16:creationId xmlns:a16="http://schemas.microsoft.com/office/drawing/2014/main" id="{89CC6192-C5C1-7249-AF4D-0BC4A2AED5F7}"/>
                </a:ext>
              </a:extLst>
            </p:cNvPr>
            <p:cNvSpPr/>
            <p:nvPr/>
          </p:nvSpPr>
          <p:spPr>
            <a:xfrm>
              <a:off x="3051848" y="1631714"/>
              <a:ext cx="304008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6974806-76D4-9443-A731-06B90C3D47D9}"/>
                </a:ext>
              </a:extLst>
            </p:cNvPr>
            <p:cNvSpPr txBox="1"/>
            <p:nvPr/>
          </p:nvSpPr>
          <p:spPr>
            <a:xfrm>
              <a:off x="3443678" y="1624457"/>
              <a:ext cx="2256422" cy="400110"/>
            </a:xfrm>
            <a:prstGeom prst="rect">
              <a:avLst/>
            </a:prstGeom>
            <a:noFill/>
          </p:spPr>
          <p:txBody>
            <a:bodyPr wrap="square" rtlCol="0">
              <a:spAutoFit/>
            </a:bodyPr>
            <a:lstStyle/>
            <a:p>
              <a:pPr algn="ctr"/>
              <a:r>
                <a:rPr lang="en-US" sz="2000" b="1" dirty="0"/>
                <a:t>IC/Team Leader</a:t>
              </a:r>
            </a:p>
          </p:txBody>
        </p:sp>
      </p:grpSp>
    </p:spTree>
    <p:extLst>
      <p:ext uri="{BB962C8B-B14F-4D97-AF65-F5344CB8AC3E}">
        <p14:creationId xmlns:p14="http://schemas.microsoft.com/office/powerpoint/2010/main" val="3561181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E11ABB-4B20-6C47-8C05-105DD6F7776E}"/>
              </a:ext>
            </a:extLst>
          </p:cNvPr>
          <p:cNvSpPr>
            <a:spLocks noGrp="1"/>
          </p:cNvSpPr>
          <p:nvPr>
            <p:ph type="body" idx="1"/>
          </p:nvPr>
        </p:nvSpPr>
        <p:spPr>
          <a:xfrm>
            <a:off x="315142" y="3772298"/>
            <a:ext cx="8529600" cy="2530076"/>
          </a:xfrm>
        </p:spPr>
        <p:txBody>
          <a:bodyPr>
            <a:normAutofit/>
          </a:bodyPr>
          <a:lstStyle/>
          <a:p>
            <a:pPr marL="342900" indent="-342900" eaLnBrk="1" hangingPunct="1">
              <a:spcBef>
                <a:spcPct val="0"/>
              </a:spcBef>
              <a:buClr>
                <a:srgbClr val="008000"/>
              </a:buClr>
              <a:buFont typeface="Wingdings" panose="05000000000000000000" pitchFamily="2" charset="2"/>
              <a:buChar char="§"/>
              <a:defRPr/>
            </a:pPr>
            <a:r>
              <a:rPr lang="en-US" altLang="en-US" dirty="0">
                <a:solidFill>
                  <a:schemeClr val="tx1"/>
                </a:solidFill>
                <a:ea typeface="ＭＳ Ｐゴシック" pitchFamily="34" charset="-128"/>
              </a:rPr>
              <a:t>Provides documentation services to other Sections</a:t>
            </a:r>
          </a:p>
          <a:p>
            <a:pPr marL="342900" indent="-342900" eaLnBrk="1" hangingPunct="1">
              <a:spcBef>
                <a:spcPct val="0"/>
              </a:spcBef>
              <a:buClr>
                <a:srgbClr val="008000"/>
              </a:buClr>
              <a:buFont typeface="Wingdings" panose="05000000000000000000" pitchFamily="2" charset="2"/>
              <a:buChar char="§"/>
              <a:defRPr/>
            </a:pPr>
            <a:r>
              <a:rPr lang="en-US" altLang="en-US" dirty="0">
                <a:solidFill>
                  <a:schemeClr val="tx1"/>
                </a:solidFill>
                <a:ea typeface="ＭＳ Ｐゴシック" pitchFamily="34" charset="-128"/>
              </a:rPr>
              <a:t>Maintains Personnel Resources Tracking Log</a:t>
            </a:r>
          </a:p>
          <a:p>
            <a:endParaRPr lang="en-US" dirty="0"/>
          </a:p>
        </p:txBody>
      </p:sp>
      <p:sp>
        <p:nvSpPr>
          <p:cNvPr id="3" name="Title 2">
            <a:extLst>
              <a:ext uri="{FF2B5EF4-FFF2-40B4-BE49-F238E27FC236}">
                <a16:creationId xmlns:a16="http://schemas.microsoft.com/office/drawing/2014/main" id="{DAB365F6-F252-8747-8A7C-9ACD25F75E64}"/>
              </a:ext>
            </a:extLst>
          </p:cNvPr>
          <p:cNvSpPr>
            <a:spLocks noGrp="1"/>
          </p:cNvSpPr>
          <p:nvPr>
            <p:ph type="title"/>
          </p:nvPr>
        </p:nvSpPr>
        <p:spPr/>
        <p:txBody>
          <a:bodyPr/>
          <a:lstStyle/>
          <a:p>
            <a:r>
              <a:rPr lang="en-US" dirty="0"/>
              <a:t>CERT Planning</a:t>
            </a:r>
          </a:p>
        </p:txBody>
      </p:sp>
      <p:sp>
        <p:nvSpPr>
          <p:cNvPr id="4" name="Text Placeholder 3">
            <a:extLst>
              <a:ext uri="{FF2B5EF4-FFF2-40B4-BE49-F238E27FC236}">
                <a16:creationId xmlns:a16="http://schemas.microsoft.com/office/drawing/2014/main" id="{2CA0F30E-938D-244B-8BE1-84B55C25A869}"/>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3168BD24-D102-A94B-922D-EB1020900856}"/>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5522AD2B-092F-524D-9BF7-33E8D2CDE178}"/>
              </a:ext>
            </a:extLst>
          </p:cNvPr>
          <p:cNvSpPr>
            <a:spLocks noGrp="1"/>
          </p:cNvSpPr>
          <p:nvPr>
            <p:ph type="body" idx="4"/>
          </p:nvPr>
        </p:nvSpPr>
        <p:spPr/>
        <p:txBody>
          <a:bodyPr/>
          <a:lstStyle/>
          <a:p>
            <a:r>
              <a:rPr lang="en-US" dirty="0"/>
              <a:t>PM 2-4</a:t>
            </a:r>
          </a:p>
        </p:txBody>
      </p:sp>
      <p:sp>
        <p:nvSpPr>
          <p:cNvPr id="9" name="Rectangle 8">
            <a:extLst>
              <a:ext uri="{FF2B5EF4-FFF2-40B4-BE49-F238E27FC236}">
                <a16:creationId xmlns:a16="http://schemas.microsoft.com/office/drawing/2014/main" id="{E4FCFC31-954C-F647-A23F-389FDA5318C5}"/>
              </a:ext>
            </a:extLst>
          </p:cNvPr>
          <p:cNvSpPr/>
          <p:nvPr/>
        </p:nvSpPr>
        <p:spPr>
          <a:xfrm rot="10800000" flipV="1">
            <a:off x="6639723" y="2874621"/>
            <a:ext cx="1149302" cy="738664"/>
          </a:xfrm>
          <a:prstGeom prst="rect">
            <a:avLst/>
          </a:prstGeom>
        </p:spPr>
        <p:txBody>
          <a:bodyPr wrap="square">
            <a:spAutoFit/>
          </a:bodyPr>
          <a:lstStyle/>
          <a:p>
            <a:pPr algn="ctr"/>
            <a:r>
              <a:rPr lang="en-US" dirty="0">
                <a:solidFill>
                  <a:schemeClr val="bg1">
                    <a:lumMod val="65000"/>
                  </a:schemeClr>
                </a:solidFill>
              </a:rPr>
              <a:t>Finance &amp; Intelligence Chiefs</a:t>
            </a:r>
          </a:p>
        </p:txBody>
      </p:sp>
      <p:grpSp>
        <p:nvGrpSpPr>
          <p:cNvPr id="10" name="Group 9">
            <a:extLst>
              <a:ext uri="{FF2B5EF4-FFF2-40B4-BE49-F238E27FC236}">
                <a16:creationId xmlns:a16="http://schemas.microsoft.com/office/drawing/2014/main" id="{3A64E4FA-4C77-AD46-88AD-1127BBF6F28F}"/>
              </a:ext>
            </a:extLst>
          </p:cNvPr>
          <p:cNvGrpSpPr/>
          <p:nvPr/>
        </p:nvGrpSpPr>
        <p:grpSpPr>
          <a:xfrm>
            <a:off x="1168180" y="1574800"/>
            <a:ext cx="6807420" cy="2189250"/>
            <a:chOff x="1168180" y="1574800"/>
            <a:chExt cx="6807420" cy="2189250"/>
          </a:xfrm>
        </p:grpSpPr>
        <p:pic>
          <p:nvPicPr>
            <p:cNvPr id="11" name="Picture 10">
              <a:extLst>
                <a:ext uri="{FF2B5EF4-FFF2-40B4-BE49-F238E27FC236}">
                  <a16:creationId xmlns:a16="http://schemas.microsoft.com/office/drawing/2014/main" id="{F59A6C1F-007A-2A4A-B4FD-C164214A27A7}"/>
                </a:ext>
              </a:extLst>
            </p:cNvPr>
            <p:cNvPicPr>
              <a:picLocks noChangeAspect="1"/>
            </p:cNvPicPr>
            <p:nvPr/>
          </p:nvPicPr>
          <p:blipFill>
            <a:blip r:embed="rId2"/>
            <a:stretch>
              <a:fillRect/>
            </a:stretch>
          </p:blipFill>
          <p:spPr>
            <a:xfrm>
              <a:off x="1168180" y="1574800"/>
              <a:ext cx="6807420" cy="2189250"/>
            </a:xfrm>
            <a:prstGeom prst="rect">
              <a:avLst/>
            </a:prstGeom>
          </p:spPr>
        </p:pic>
        <p:sp>
          <p:nvSpPr>
            <p:cNvPr id="12" name="Rectangle 11">
              <a:extLst>
                <a:ext uri="{FF2B5EF4-FFF2-40B4-BE49-F238E27FC236}">
                  <a16:creationId xmlns:a16="http://schemas.microsoft.com/office/drawing/2014/main" id="{5DE63DDF-2398-8141-BF58-CDBEB200C098}"/>
                </a:ext>
              </a:extLst>
            </p:cNvPr>
            <p:cNvSpPr/>
            <p:nvPr/>
          </p:nvSpPr>
          <p:spPr>
            <a:xfrm>
              <a:off x="3051848" y="1631714"/>
              <a:ext cx="304008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92204D4-9B7D-6A4F-98BC-17B9998EA6A5}"/>
                </a:ext>
              </a:extLst>
            </p:cNvPr>
            <p:cNvSpPr txBox="1"/>
            <p:nvPr/>
          </p:nvSpPr>
          <p:spPr>
            <a:xfrm>
              <a:off x="3443678" y="1624457"/>
              <a:ext cx="2256422" cy="400110"/>
            </a:xfrm>
            <a:prstGeom prst="rect">
              <a:avLst/>
            </a:prstGeom>
            <a:noFill/>
          </p:spPr>
          <p:txBody>
            <a:bodyPr wrap="square" rtlCol="0">
              <a:spAutoFit/>
            </a:bodyPr>
            <a:lstStyle/>
            <a:p>
              <a:pPr algn="ctr"/>
              <a:r>
                <a:rPr lang="en-US" sz="2000" b="1" dirty="0"/>
                <a:t>IC/Team Leader</a:t>
              </a:r>
            </a:p>
          </p:txBody>
        </p:sp>
      </p:grpSp>
    </p:spTree>
    <p:extLst>
      <p:ext uri="{BB962C8B-B14F-4D97-AF65-F5344CB8AC3E}">
        <p14:creationId xmlns:p14="http://schemas.microsoft.com/office/powerpoint/2010/main" val="3276224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Dealing with the Media</a:t>
            </a:r>
            <a:endParaRPr/>
          </a:p>
        </p:txBody>
      </p:sp>
      <p:sp>
        <p:nvSpPr>
          <p:cNvPr id="192" name="Google Shape;192;p9"/>
          <p:cNvSpPr txBox="1">
            <a:spLocks noGrp="1"/>
          </p:cNvSpPr>
          <p:nvPr>
            <p:ph type="body" idx="1"/>
          </p:nvPr>
        </p:nvSpPr>
        <p:spPr>
          <a:xfrm>
            <a:off x="315142" y="1521229"/>
            <a:ext cx="4142622" cy="4758287"/>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Clr>
                <a:schemeClr val="accent6">
                  <a:lumMod val="75000"/>
                </a:schemeClr>
              </a:buClr>
              <a:buSzPts val="2800"/>
              <a:buChar char="•"/>
            </a:pPr>
            <a:r>
              <a:rPr lang="en-US" dirty="0"/>
              <a:t>Refer media inquiries to CERT IC/Team Leader </a:t>
            </a:r>
            <a:endParaRPr dirty="0"/>
          </a:p>
          <a:p>
            <a:pPr marL="228594" lvl="0" indent="-228594" algn="l" rtl="0">
              <a:lnSpc>
                <a:spcPct val="90000"/>
              </a:lnSpc>
              <a:spcBef>
                <a:spcPts val="1000"/>
              </a:spcBef>
              <a:spcAft>
                <a:spcPts val="0"/>
              </a:spcAft>
              <a:buClr>
                <a:schemeClr val="accent6">
                  <a:lumMod val="75000"/>
                </a:schemeClr>
              </a:buClr>
              <a:buSzPts val="2800"/>
              <a:buChar char="•"/>
            </a:pPr>
            <a:r>
              <a:rPr lang="en-US" dirty="0"/>
              <a:t>Do not let media inhibit CERT goals </a:t>
            </a:r>
            <a:endParaRPr dirty="0"/>
          </a:p>
          <a:p>
            <a:pPr marL="228594" lvl="0" indent="-228594" algn="l" rtl="0">
              <a:lnSpc>
                <a:spcPct val="90000"/>
              </a:lnSpc>
              <a:spcBef>
                <a:spcPts val="1000"/>
              </a:spcBef>
              <a:spcAft>
                <a:spcPts val="0"/>
              </a:spcAft>
              <a:buClr>
                <a:schemeClr val="accent6">
                  <a:lumMod val="75000"/>
                </a:schemeClr>
              </a:buClr>
              <a:buSzPts val="2800"/>
              <a:buChar char="•"/>
            </a:pPr>
            <a:r>
              <a:rPr lang="en-US" dirty="0"/>
              <a:t>Be careful about information released</a:t>
            </a:r>
          </a:p>
          <a:p>
            <a:pPr marL="228594" lvl="0" indent="-228594" algn="l" rtl="0">
              <a:lnSpc>
                <a:spcPct val="90000"/>
              </a:lnSpc>
              <a:spcBef>
                <a:spcPts val="1000"/>
              </a:spcBef>
              <a:spcAft>
                <a:spcPts val="0"/>
              </a:spcAft>
              <a:buClr>
                <a:schemeClr val="accent6">
                  <a:lumMod val="75000"/>
                </a:schemeClr>
              </a:buClr>
              <a:buSzPts val="2800"/>
              <a:buChar char="•"/>
            </a:pPr>
            <a:r>
              <a:rPr lang="en-US" dirty="0"/>
              <a:t>Social media pitfalls  </a:t>
            </a:r>
            <a:endParaRPr dirty="0"/>
          </a:p>
        </p:txBody>
      </p:sp>
      <p:pic>
        <p:nvPicPr>
          <p:cNvPr id="193" name="Google Shape;193;p9" descr="Photo: CERT Incident Commander/Team Leader talks to members of the media."/>
          <p:cNvPicPr preferRelativeResize="0">
            <a:picLocks noGrp="1"/>
          </p:cNvPicPr>
          <p:nvPr>
            <p:ph type="body" idx="2"/>
          </p:nvPr>
        </p:nvPicPr>
        <p:blipFill rotWithShape="1">
          <a:blip r:embed="rId3">
            <a:alphaModFix/>
          </a:blip>
          <a:srcRect/>
          <a:stretch/>
        </p:blipFill>
        <p:spPr>
          <a:xfrm>
            <a:off x="4580341" y="1769314"/>
            <a:ext cx="4256088" cy="3319371"/>
          </a:xfrm>
          <a:prstGeom prst="rect">
            <a:avLst/>
          </a:prstGeom>
          <a:noFill/>
          <a:ln>
            <a:noFill/>
          </a:ln>
        </p:spPr>
      </p:pic>
      <p:sp>
        <p:nvSpPr>
          <p:cNvPr id="194" name="Google Shape;194;p9"/>
          <p:cNvSpPr txBox="1">
            <a:spLocks noGrp="1"/>
          </p:cNvSpPr>
          <p:nvPr>
            <p:ph type="body" idx="6"/>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2-6</a:t>
            </a:r>
            <a:endParaRPr/>
          </a:p>
        </p:txBody>
      </p:sp>
      <p:sp>
        <p:nvSpPr>
          <p:cNvPr id="195" name="Google Shape;195;p9"/>
          <p:cNvSpPr txBox="1">
            <a:spLocks noGrp="1"/>
          </p:cNvSpPr>
          <p:nvPr>
            <p:ph type="body" idx="4"/>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196" name="Google Shape;196;p9"/>
          <p:cNvSpPr txBox="1">
            <a:spLocks noGrp="1"/>
          </p:cNvSpPr>
          <p:nvPr>
            <p:ph type="body" idx="5"/>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2-7</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NIMS Implementation</a:t>
            </a:r>
            <a:endParaRPr/>
          </a:p>
        </p:txBody>
      </p:sp>
      <p:sp>
        <p:nvSpPr>
          <p:cNvPr id="202" name="Google Shape;202;p10"/>
          <p:cNvSpPr txBox="1">
            <a:spLocks noGrp="1"/>
          </p:cNvSpPr>
          <p:nvPr>
            <p:ph type="body" idx="1"/>
          </p:nvPr>
        </p:nvSpPr>
        <p:spPr>
          <a:xfrm>
            <a:off x="315142" y="1521229"/>
            <a:ext cx="4995412" cy="4758287"/>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Clr>
                <a:schemeClr val="dk1"/>
              </a:buClr>
              <a:buSzPts val="2800"/>
              <a:buChar char="•"/>
            </a:pPr>
            <a:r>
              <a:rPr lang="en-US"/>
              <a:t>Ability to work together</a:t>
            </a:r>
            <a:endParaRPr/>
          </a:p>
          <a:p>
            <a:pPr marL="228594" lvl="0" indent="-228594" algn="l" rtl="0">
              <a:lnSpc>
                <a:spcPct val="90000"/>
              </a:lnSpc>
              <a:spcBef>
                <a:spcPts val="1000"/>
              </a:spcBef>
              <a:spcAft>
                <a:spcPts val="0"/>
              </a:spcAft>
              <a:buClr>
                <a:schemeClr val="dk1"/>
              </a:buClr>
              <a:buSzPts val="2800"/>
              <a:buChar char="•"/>
            </a:pPr>
            <a:r>
              <a:rPr lang="en-US"/>
              <a:t>IS-100: Introduction to ICS</a:t>
            </a:r>
            <a:endParaRPr/>
          </a:p>
          <a:p>
            <a:pPr marL="685783" lvl="1" indent="-228594" algn="l" rtl="0">
              <a:lnSpc>
                <a:spcPct val="90000"/>
              </a:lnSpc>
              <a:spcBef>
                <a:spcPts val="500"/>
              </a:spcBef>
              <a:spcAft>
                <a:spcPts val="0"/>
              </a:spcAft>
              <a:buClr>
                <a:schemeClr val="dk1"/>
              </a:buClr>
              <a:buSzPts val="2400"/>
              <a:buChar char="‒"/>
            </a:pPr>
            <a:r>
              <a:rPr lang="en-US" u="sng">
                <a:solidFill>
                  <a:schemeClr val="hlink"/>
                </a:solidFill>
                <a:hlinkClick r:id="rId3"/>
              </a:rPr>
              <a:t>https://emilms.fema.gov/IS100c/curriculum/1.html</a:t>
            </a:r>
            <a:endParaRPr/>
          </a:p>
          <a:p>
            <a:pPr marL="228594" lvl="0" indent="-228594" algn="l" rtl="0">
              <a:lnSpc>
                <a:spcPct val="90000"/>
              </a:lnSpc>
              <a:spcBef>
                <a:spcPts val="1000"/>
              </a:spcBef>
              <a:spcAft>
                <a:spcPts val="0"/>
              </a:spcAft>
              <a:buClr>
                <a:schemeClr val="dk1"/>
              </a:buClr>
              <a:buSzPts val="2800"/>
              <a:buChar char="•"/>
            </a:pPr>
            <a:r>
              <a:rPr lang="en-US"/>
              <a:t>IS-700: Introduction to NIMS</a:t>
            </a:r>
            <a:endParaRPr/>
          </a:p>
          <a:p>
            <a:pPr marL="685783" lvl="1" indent="-228594" algn="l" rtl="0">
              <a:lnSpc>
                <a:spcPct val="90000"/>
              </a:lnSpc>
              <a:spcBef>
                <a:spcPts val="500"/>
              </a:spcBef>
              <a:spcAft>
                <a:spcPts val="0"/>
              </a:spcAft>
              <a:buClr>
                <a:schemeClr val="dk1"/>
              </a:buClr>
              <a:buSzPts val="2400"/>
              <a:buChar char="‒"/>
            </a:pPr>
            <a:r>
              <a:rPr lang="en-US" u="sng">
                <a:solidFill>
                  <a:schemeClr val="hlink"/>
                </a:solidFill>
                <a:hlinkClick r:id="rId4"/>
              </a:rPr>
              <a:t>https://emilms.fema.gov/IS700b/curriculum/1.html</a:t>
            </a:r>
            <a:r>
              <a:rPr lang="en-US"/>
              <a:t> </a:t>
            </a:r>
            <a:endParaRPr/>
          </a:p>
        </p:txBody>
      </p:sp>
      <p:pic>
        <p:nvPicPr>
          <p:cNvPr id="203" name="Google Shape;203;p10" descr="Example screenshot of a FEMA training course webpage."/>
          <p:cNvPicPr preferRelativeResize="0"/>
          <p:nvPr/>
        </p:nvPicPr>
        <p:blipFill rotWithShape="1">
          <a:blip r:embed="rId5">
            <a:alphaModFix/>
          </a:blip>
          <a:srcRect/>
          <a:stretch/>
        </p:blipFill>
        <p:spPr>
          <a:xfrm>
            <a:off x="5682078" y="2339524"/>
            <a:ext cx="3154351" cy="2178951"/>
          </a:xfrm>
          <a:prstGeom prst="rect">
            <a:avLst/>
          </a:prstGeom>
          <a:noFill/>
          <a:ln>
            <a:noFill/>
          </a:ln>
        </p:spPr>
      </p:pic>
      <p:sp>
        <p:nvSpPr>
          <p:cNvPr id="204" name="Google Shape;204;p10"/>
          <p:cNvSpPr txBox="1">
            <a:spLocks noGrp="1"/>
          </p:cNvSpPr>
          <p:nvPr>
            <p:ph type="body" idx="6"/>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2-6</a:t>
            </a:r>
            <a:endParaRPr/>
          </a:p>
        </p:txBody>
      </p:sp>
      <p:sp>
        <p:nvSpPr>
          <p:cNvPr id="205" name="Google Shape;205;p10"/>
          <p:cNvSpPr txBox="1">
            <a:spLocks noGrp="1"/>
          </p:cNvSpPr>
          <p:nvPr>
            <p:ph type="body" idx="4"/>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206" name="Google Shape;206;p10"/>
          <p:cNvSpPr txBox="1">
            <a:spLocks noGrp="1"/>
          </p:cNvSpPr>
          <p:nvPr>
            <p:ph type="body" idx="5"/>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2-8</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1"/>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Exercise 2.1</a:t>
            </a:r>
            <a:endParaRPr/>
          </a:p>
        </p:txBody>
      </p:sp>
      <p:sp>
        <p:nvSpPr>
          <p:cNvPr id="212" name="Google Shape;212;p11"/>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p>
            <a:pPr marL="228594" lvl="0" indent="-228594" algn="l" rtl="0">
              <a:lnSpc>
                <a:spcPct val="100000"/>
              </a:lnSpc>
              <a:spcBef>
                <a:spcPts val="0"/>
              </a:spcBef>
              <a:spcAft>
                <a:spcPts val="0"/>
              </a:spcAft>
              <a:buClr>
                <a:schemeClr val="accent6">
                  <a:lumMod val="75000"/>
                </a:schemeClr>
              </a:buClr>
              <a:buSzPts val="2800"/>
              <a:buChar char="•"/>
            </a:pPr>
            <a:r>
              <a:rPr lang="en-US" dirty="0"/>
              <a:t>Using your knowledge about the ICS functions, decide under which function the following CERT activities would fall. Some activities may involve more than one function to be completed </a:t>
            </a:r>
            <a:endParaRPr dirty="0"/>
          </a:p>
          <a:p>
            <a:pPr marL="228594" lvl="0" indent="-228594" algn="l" rtl="0">
              <a:lnSpc>
                <a:spcPct val="100000"/>
              </a:lnSpc>
              <a:spcBef>
                <a:spcPts val="600"/>
              </a:spcBef>
              <a:spcAft>
                <a:spcPts val="0"/>
              </a:spcAft>
              <a:buClr>
                <a:schemeClr val="accent6">
                  <a:lumMod val="75000"/>
                </a:schemeClr>
              </a:buClr>
              <a:buSzPts val="2800"/>
              <a:buChar char="•"/>
            </a:pPr>
            <a:r>
              <a:rPr lang="en-US" dirty="0"/>
              <a:t>Use the following key to fill in the blanks before each activity:</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Team Leader = TL</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Operations = O</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Planning = P</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Logistics = L</a:t>
            </a:r>
            <a:endParaRPr dirty="0"/>
          </a:p>
          <a:p>
            <a:pPr marL="228594" lvl="0" indent="-50793" algn="l" rtl="0">
              <a:lnSpc>
                <a:spcPct val="100000"/>
              </a:lnSpc>
              <a:spcBef>
                <a:spcPts val="600"/>
              </a:spcBef>
              <a:spcAft>
                <a:spcPts val="0"/>
              </a:spcAft>
              <a:buClr>
                <a:schemeClr val="dk1"/>
              </a:buClr>
              <a:buSzPts val="2800"/>
              <a:buNone/>
            </a:pPr>
            <a:endParaRPr dirty="0"/>
          </a:p>
        </p:txBody>
      </p:sp>
      <p:sp>
        <p:nvSpPr>
          <p:cNvPr id="213" name="Google Shape;213;p11"/>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2-6</a:t>
            </a:r>
            <a:endParaRPr/>
          </a:p>
        </p:txBody>
      </p:sp>
      <p:sp>
        <p:nvSpPr>
          <p:cNvPr id="214" name="Google Shape;214;p11"/>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215" name="Google Shape;215;p11"/>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2-9</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2"/>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CERT Mobilization</a:t>
            </a:r>
            <a:endParaRPr/>
          </a:p>
        </p:txBody>
      </p:sp>
      <p:sp>
        <p:nvSpPr>
          <p:cNvPr id="221" name="Google Shape;221;p12"/>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p>
            <a:pPr indent="-457200">
              <a:spcBef>
                <a:spcPts val="0"/>
              </a:spcBef>
              <a:spcAft>
                <a:spcPts val="600"/>
              </a:spcAft>
              <a:buClr>
                <a:schemeClr val="accent6">
                  <a:lumMod val="75000"/>
                </a:schemeClr>
              </a:buClr>
            </a:pPr>
            <a:r>
              <a:rPr lang="en-US" dirty="0"/>
              <a:t>CERTs take care of themselves, their families, their homes, their neighbors first</a:t>
            </a:r>
            <a:endParaRPr dirty="0"/>
          </a:p>
          <a:p>
            <a:pPr indent="-457200">
              <a:spcAft>
                <a:spcPts val="600"/>
              </a:spcAft>
              <a:buClr>
                <a:schemeClr val="accent6">
                  <a:lumMod val="75000"/>
                </a:schemeClr>
              </a:buClr>
            </a:pPr>
            <a:r>
              <a:rPr lang="en-US" dirty="0"/>
              <a:t>Proceed to predesignated staging area if activated </a:t>
            </a:r>
            <a:endParaRPr dirty="0"/>
          </a:p>
          <a:p>
            <a:pPr indent="-457200">
              <a:spcAft>
                <a:spcPts val="600"/>
              </a:spcAft>
              <a:buClr>
                <a:schemeClr val="accent6">
                  <a:lumMod val="75000"/>
                </a:schemeClr>
              </a:buClr>
            </a:pPr>
            <a:r>
              <a:rPr lang="en-US" dirty="0"/>
              <a:t>TL is established, organizes the group </a:t>
            </a:r>
            <a:endParaRPr dirty="0"/>
          </a:p>
          <a:p>
            <a:pPr indent="-457200">
              <a:spcAft>
                <a:spcPts val="600"/>
              </a:spcAft>
              <a:buClr>
                <a:schemeClr val="accent6">
                  <a:lumMod val="75000"/>
                </a:schemeClr>
              </a:buClr>
            </a:pPr>
            <a:r>
              <a:rPr lang="en-US" dirty="0"/>
              <a:t>TL prioritizes actions </a:t>
            </a:r>
            <a:endParaRPr dirty="0"/>
          </a:p>
          <a:p>
            <a:pPr indent="-457200">
              <a:spcAft>
                <a:spcPts val="600"/>
              </a:spcAft>
              <a:buClr>
                <a:schemeClr val="accent6">
                  <a:lumMod val="75000"/>
                </a:schemeClr>
              </a:buClr>
            </a:pPr>
            <a:r>
              <a:rPr lang="en-US" dirty="0"/>
              <a:t>Organization is flexible and evolves based on new information </a:t>
            </a:r>
            <a:endParaRPr dirty="0"/>
          </a:p>
        </p:txBody>
      </p:sp>
      <p:sp>
        <p:nvSpPr>
          <p:cNvPr id="222" name="Google Shape;222;p12"/>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2-8</a:t>
            </a:r>
            <a:endParaRPr/>
          </a:p>
        </p:txBody>
      </p:sp>
      <p:sp>
        <p:nvSpPr>
          <p:cNvPr id="223" name="Google Shape;223;p12"/>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224" name="Google Shape;224;p12"/>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2-10</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On-Scene Size-up</a:t>
            </a:r>
            <a:endParaRPr/>
          </a:p>
        </p:txBody>
      </p:sp>
      <p:sp>
        <p:nvSpPr>
          <p:cNvPr id="230" name="Google Shape;230;p13"/>
          <p:cNvSpPr txBox="1">
            <a:spLocks noGrp="1"/>
          </p:cNvSpPr>
          <p:nvPr>
            <p:ph type="body" idx="1"/>
          </p:nvPr>
        </p:nvSpPr>
        <p:spPr>
          <a:xfrm>
            <a:off x="315142" y="1521229"/>
            <a:ext cx="8230981" cy="4360631"/>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accent6">
                  <a:lumMod val="75000"/>
                </a:schemeClr>
              </a:buClr>
              <a:buSzPts val="2590"/>
              <a:buAutoNum type="arabicPeriod"/>
            </a:pPr>
            <a:r>
              <a:rPr lang="en-US" sz="2590" dirty="0"/>
              <a:t>Gather Facts</a:t>
            </a:r>
            <a:endParaRPr dirty="0"/>
          </a:p>
          <a:p>
            <a:pPr marL="514350" lvl="0" indent="-514350" algn="l" rtl="0">
              <a:lnSpc>
                <a:spcPct val="90000"/>
              </a:lnSpc>
              <a:spcBef>
                <a:spcPts val="800"/>
              </a:spcBef>
              <a:spcAft>
                <a:spcPts val="0"/>
              </a:spcAft>
              <a:buClr>
                <a:schemeClr val="accent6">
                  <a:lumMod val="75000"/>
                </a:schemeClr>
              </a:buClr>
              <a:buSzPts val="2590"/>
              <a:buAutoNum type="arabicPeriod"/>
            </a:pPr>
            <a:r>
              <a:rPr lang="en-US" sz="2590" dirty="0"/>
              <a:t>Assess and Communicate Damage</a:t>
            </a:r>
            <a:endParaRPr dirty="0"/>
          </a:p>
          <a:p>
            <a:pPr marL="514350" lvl="0" indent="-514350" algn="l" rtl="0">
              <a:lnSpc>
                <a:spcPct val="90000"/>
              </a:lnSpc>
              <a:spcBef>
                <a:spcPts val="800"/>
              </a:spcBef>
              <a:spcAft>
                <a:spcPts val="0"/>
              </a:spcAft>
              <a:buClr>
                <a:schemeClr val="accent6">
                  <a:lumMod val="75000"/>
                </a:schemeClr>
              </a:buClr>
              <a:buSzPts val="2590"/>
              <a:buAutoNum type="arabicPeriod"/>
            </a:pPr>
            <a:r>
              <a:rPr lang="en-US" sz="2590" dirty="0"/>
              <a:t>Consider Probabilities</a:t>
            </a:r>
            <a:endParaRPr dirty="0"/>
          </a:p>
          <a:p>
            <a:pPr marL="514350" lvl="0" indent="-514350" algn="l" rtl="0">
              <a:lnSpc>
                <a:spcPct val="90000"/>
              </a:lnSpc>
              <a:spcBef>
                <a:spcPts val="800"/>
              </a:spcBef>
              <a:spcAft>
                <a:spcPts val="0"/>
              </a:spcAft>
              <a:buClr>
                <a:schemeClr val="accent6">
                  <a:lumMod val="75000"/>
                </a:schemeClr>
              </a:buClr>
              <a:buSzPts val="2590"/>
              <a:buAutoNum type="arabicPeriod"/>
            </a:pPr>
            <a:r>
              <a:rPr lang="en-US" sz="2590" dirty="0"/>
              <a:t>Assess Your Own Situation</a:t>
            </a:r>
            <a:endParaRPr dirty="0"/>
          </a:p>
          <a:p>
            <a:pPr marL="514350" lvl="0" indent="-514350" algn="l" rtl="0">
              <a:lnSpc>
                <a:spcPct val="90000"/>
              </a:lnSpc>
              <a:spcBef>
                <a:spcPts val="800"/>
              </a:spcBef>
              <a:spcAft>
                <a:spcPts val="0"/>
              </a:spcAft>
              <a:buClr>
                <a:schemeClr val="accent6">
                  <a:lumMod val="75000"/>
                </a:schemeClr>
              </a:buClr>
              <a:buSzPts val="2590"/>
              <a:buAutoNum type="arabicPeriod"/>
            </a:pPr>
            <a:r>
              <a:rPr lang="en-US" sz="2590" dirty="0"/>
              <a:t>Establish Priorities</a:t>
            </a:r>
            <a:endParaRPr dirty="0"/>
          </a:p>
          <a:p>
            <a:pPr marL="514350" lvl="0" indent="-514350" algn="l" rtl="0">
              <a:lnSpc>
                <a:spcPct val="90000"/>
              </a:lnSpc>
              <a:spcBef>
                <a:spcPts val="800"/>
              </a:spcBef>
              <a:spcAft>
                <a:spcPts val="0"/>
              </a:spcAft>
              <a:buClr>
                <a:schemeClr val="accent6">
                  <a:lumMod val="75000"/>
                </a:schemeClr>
              </a:buClr>
              <a:buSzPts val="2590"/>
              <a:buAutoNum type="arabicPeriod"/>
            </a:pPr>
            <a:r>
              <a:rPr lang="en-US" sz="2590" dirty="0"/>
              <a:t>Make Decisions</a:t>
            </a:r>
            <a:endParaRPr dirty="0"/>
          </a:p>
          <a:p>
            <a:pPr marL="514350" lvl="0" indent="-514350" algn="l" rtl="0">
              <a:lnSpc>
                <a:spcPct val="90000"/>
              </a:lnSpc>
              <a:spcBef>
                <a:spcPts val="800"/>
              </a:spcBef>
              <a:spcAft>
                <a:spcPts val="0"/>
              </a:spcAft>
              <a:buClr>
                <a:schemeClr val="accent6">
                  <a:lumMod val="75000"/>
                </a:schemeClr>
              </a:buClr>
              <a:buSzPts val="2590"/>
              <a:buAutoNum type="arabicPeriod"/>
            </a:pPr>
            <a:r>
              <a:rPr lang="en-US" sz="2590" dirty="0"/>
              <a:t>Develop Plan of Action</a:t>
            </a:r>
            <a:endParaRPr dirty="0"/>
          </a:p>
          <a:p>
            <a:pPr marL="514350" lvl="0" indent="-514350" algn="l" rtl="0">
              <a:lnSpc>
                <a:spcPct val="90000"/>
              </a:lnSpc>
              <a:spcBef>
                <a:spcPts val="800"/>
              </a:spcBef>
              <a:spcAft>
                <a:spcPts val="0"/>
              </a:spcAft>
              <a:buClr>
                <a:schemeClr val="accent6">
                  <a:lumMod val="75000"/>
                </a:schemeClr>
              </a:buClr>
              <a:buSzPts val="2590"/>
              <a:buAutoNum type="arabicPeriod"/>
            </a:pPr>
            <a:r>
              <a:rPr lang="en-US" sz="2590" dirty="0"/>
              <a:t>Take Action</a:t>
            </a:r>
            <a:endParaRPr dirty="0"/>
          </a:p>
          <a:p>
            <a:pPr marL="514350" lvl="0" indent="-514350" algn="l" rtl="0">
              <a:lnSpc>
                <a:spcPct val="90000"/>
              </a:lnSpc>
              <a:spcBef>
                <a:spcPts val="800"/>
              </a:spcBef>
              <a:spcAft>
                <a:spcPts val="0"/>
              </a:spcAft>
              <a:buClr>
                <a:schemeClr val="accent6">
                  <a:lumMod val="75000"/>
                </a:schemeClr>
              </a:buClr>
              <a:buSzPts val="2590"/>
              <a:buAutoNum type="arabicPeriod"/>
            </a:pPr>
            <a:r>
              <a:rPr lang="en-US" sz="2590" dirty="0"/>
              <a:t>Evaluate Progress</a:t>
            </a:r>
            <a:endParaRPr dirty="0"/>
          </a:p>
        </p:txBody>
      </p:sp>
      <p:sp>
        <p:nvSpPr>
          <p:cNvPr id="231" name="Google Shape;231;p13"/>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2-9</a:t>
            </a:r>
            <a:endParaRPr/>
          </a:p>
        </p:txBody>
      </p:sp>
      <p:sp>
        <p:nvSpPr>
          <p:cNvPr id="232" name="Google Shape;232;p13"/>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233" name="Google Shape;233;p13"/>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2-11</a:t>
            </a:r>
            <a:endParaRPr/>
          </a:p>
        </p:txBody>
      </p:sp>
      <p:pic>
        <p:nvPicPr>
          <p:cNvPr id="7" name="Picture 6" descr="A drawing of a flag&#10;&#10;Description generated with very high confidence">
            <a:extLst>
              <a:ext uri="{FF2B5EF4-FFF2-40B4-BE49-F238E27FC236}">
                <a16:creationId xmlns:a16="http://schemas.microsoft.com/office/drawing/2014/main" id="{6BE2CFD8-9959-5949-9874-A642968E2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842" y="2463414"/>
            <a:ext cx="3339281" cy="34184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Unit</a:t>
            </a:r>
            <a:r>
              <a:rPr lang="en-US" sz="800">
                <a:solidFill>
                  <a:srgbClr val="448431"/>
                </a:solidFill>
              </a:rPr>
              <a:t> 2 </a:t>
            </a:r>
            <a:r>
              <a:rPr lang="en-US"/>
              <a:t>Objectives</a:t>
            </a:r>
            <a:endParaRPr/>
          </a:p>
        </p:txBody>
      </p:sp>
      <p:sp>
        <p:nvSpPr>
          <p:cNvPr id="138" name="Google Shape;138;p3"/>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p>
            <a:pPr marL="228594" lvl="0" indent="-228594" algn="l" rtl="0">
              <a:lnSpc>
                <a:spcPct val="100000"/>
              </a:lnSpc>
              <a:spcBef>
                <a:spcPts val="0"/>
              </a:spcBef>
              <a:spcAft>
                <a:spcPts val="0"/>
              </a:spcAft>
              <a:buClr>
                <a:schemeClr val="accent6">
                  <a:lumMod val="50000"/>
                </a:schemeClr>
              </a:buClr>
              <a:buSzPts val="2800"/>
              <a:buChar char="•"/>
            </a:pPr>
            <a:r>
              <a:rPr lang="en-US" dirty="0"/>
              <a:t>Describe the CERT organizational structure </a:t>
            </a:r>
            <a:endParaRPr dirty="0"/>
          </a:p>
          <a:p>
            <a:pPr marL="228594" lvl="0" indent="-228594" algn="l" rtl="0">
              <a:lnSpc>
                <a:spcPct val="100000"/>
              </a:lnSpc>
              <a:spcBef>
                <a:spcPts val="600"/>
              </a:spcBef>
              <a:spcAft>
                <a:spcPts val="0"/>
              </a:spcAft>
              <a:buClr>
                <a:schemeClr val="accent6">
                  <a:lumMod val="50000"/>
                </a:schemeClr>
              </a:buClr>
              <a:buSzPts val="2800"/>
              <a:buChar char="•"/>
            </a:pPr>
            <a:r>
              <a:rPr lang="en-US" dirty="0"/>
              <a:t>Explain the Incident Command System (ICS) and how CERT operates within this structure </a:t>
            </a:r>
            <a:endParaRPr dirty="0"/>
          </a:p>
          <a:p>
            <a:pPr marL="228594" lvl="0" indent="-228594" algn="l" rtl="0">
              <a:lnSpc>
                <a:spcPct val="100000"/>
              </a:lnSpc>
              <a:spcBef>
                <a:spcPts val="600"/>
              </a:spcBef>
              <a:spcAft>
                <a:spcPts val="0"/>
              </a:spcAft>
              <a:buClr>
                <a:schemeClr val="accent6">
                  <a:lumMod val="50000"/>
                </a:schemeClr>
              </a:buClr>
              <a:buSzPts val="2800"/>
              <a:buChar char="•"/>
            </a:pPr>
            <a:r>
              <a:rPr lang="en-US" dirty="0"/>
              <a:t>Describe the 9-step one-scene size-up process </a:t>
            </a:r>
            <a:endParaRPr dirty="0"/>
          </a:p>
          <a:p>
            <a:pPr marL="228594" lvl="0" indent="-228594" algn="l" rtl="0">
              <a:lnSpc>
                <a:spcPct val="100000"/>
              </a:lnSpc>
              <a:spcBef>
                <a:spcPts val="600"/>
              </a:spcBef>
              <a:spcAft>
                <a:spcPts val="0"/>
              </a:spcAft>
              <a:buClr>
                <a:schemeClr val="accent6">
                  <a:lumMod val="50000"/>
                </a:schemeClr>
              </a:buClr>
              <a:buSzPts val="2800"/>
              <a:buChar char="•"/>
            </a:pPr>
            <a:r>
              <a:rPr lang="en-US" dirty="0"/>
              <a:t>Describe how to use CERT standard documents </a:t>
            </a:r>
            <a:endParaRPr dirty="0"/>
          </a:p>
        </p:txBody>
      </p:sp>
      <p:sp>
        <p:nvSpPr>
          <p:cNvPr id="139" name="Google Shape;139;p3"/>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2-1</a:t>
            </a:r>
            <a:endParaRPr/>
          </a:p>
        </p:txBody>
      </p:sp>
      <p:sp>
        <p:nvSpPr>
          <p:cNvPr id="140" name="Google Shape;140;p3"/>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141" name="Google Shape;141;p3"/>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37"/>
        <p:cNvGrpSpPr/>
        <p:nvPr/>
      </p:nvGrpSpPr>
      <p:grpSpPr>
        <a:xfrm>
          <a:off x="0" y="0"/>
          <a:ext cx="0" cy="0"/>
          <a:chOff x="0" y="0"/>
          <a:chExt cx="0" cy="0"/>
        </a:xfrm>
      </p:grpSpPr>
      <p:sp>
        <p:nvSpPr>
          <p:cNvPr id="238" name="Google Shape;238;p14"/>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Rescuer Safety</a:t>
            </a:r>
            <a:endParaRPr/>
          </a:p>
        </p:txBody>
      </p:sp>
      <p:sp>
        <p:nvSpPr>
          <p:cNvPr id="239" name="Google Shape;239;p14"/>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p>
            <a:pPr marL="228594" lvl="0" indent="-228594" algn="l" rtl="0">
              <a:lnSpc>
                <a:spcPct val="100000"/>
              </a:lnSpc>
              <a:spcBef>
                <a:spcPts val="0"/>
              </a:spcBef>
              <a:spcAft>
                <a:spcPts val="0"/>
              </a:spcAft>
              <a:buClr>
                <a:schemeClr val="dk1"/>
              </a:buClr>
              <a:buSzPts val="2800"/>
              <a:buChar char="•"/>
            </a:pPr>
            <a:r>
              <a:rPr lang="en-US"/>
              <a:t>Rescuer safety = first priority</a:t>
            </a:r>
            <a:endParaRPr/>
          </a:p>
          <a:p>
            <a:pPr marL="228594" lvl="0" indent="-228594" algn="l" rtl="0">
              <a:lnSpc>
                <a:spcPct val="100000"/>
              </a:lnSpc>
              <a:spcBef>
                <a:spcPts val="600"/>
              </a:spcBef>
              <a:spcAft>
                <a:spcPts val="0"/>
              </a:spcAft>
              <a:buClr>
                <a:schemeClr val="dk1"/>
              </a:buClr>
              <a:buSzPts val="2800"/>
              <a:buChar char="•"/>
            </a:pPr>
            <a:r>
              <a:rPr lang="en-US"/>
              <a:t>Heavy damage = No rescue</a:t>
            </a:r>
            <a:endParaRPr/>
          </a:p>
          <a:p>
            <a:pPr marL="228594" lvl="0" indent="-228594" algn="l" rtl="0">
              <a:lnSpc>
                <a:spcPct val="100000"/>
              </a:lnSpc>
              <a:spcBef>
                <a:spcPts val="600"/>
              </a:spcBef>
              <a:spcAft>
                <a:spcPts val="0"/>
              </a:spcAft>
              <a:buClr>
                <a:schemeClr val="dk1"/>
              </a:buClr>
              <a:buSzPts val="2800"/>
              <a:buChar char="•"/>
            </a:pPr>
            <a:r>
              <a:rPr lang="en-US"/>
              <a:t>Moderate damage = Locate, assess, evacuate</a:t>
            </a:r>
            <a:endParaRPr/>
          </a:p>
          <a:p>
            <a:pPr marL="228594" lvl="0" indent="-228594" algn="l" rtl="0">
              <a:lnSpc>
                <a:spcPct val="100000"/>
              </a:lnSpc>
              <a:spcBef>
                <a:spcPts val="600"/>
              </a:spcBef>
              <a:spcAft>
                <a:spcPts val="0"/>
              </a:spcAft>
              <a:buClr>
                <a:schemeClr val="dk1"/>
              </a:buClr>
              <a:buSzPts val="2800"/>
              <a:buChar char="•"/>
            </a:pPr>
            <a:r>
              <a:rPr lang="en-US"/>
              <a:t>Light damage = Locate, assess, continue size-up, and document</a:t>
            </a:r>
            <a:endParaRPr/>
          </a:p>
        </p:txBody>
      </p:sp>
      <p:sp>
        <p:nvSpPr>
          <p:cNvPr id="240" name="Google Shape;240;p14"/>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2-10</a:t>
            </a:r>
            <a:endParaRPr/>
          </a:p>
        </p:txBody>
      </p:sp>
      <p:sp>
        <p:nvSpPr>
          <p:cNvPr id="241" name="Google Shape;241;p14"/>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242" name="Google Shape;242;p14"/>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2-12</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5"/>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Documentation</a:t>
            </a:r>
            <a:endParaRPr/>
          </a:p>
        </p:txBody>
      </p:sp>
      <p:sp>
        <p:nvSpPr>
          <p:cNvPr id="248" name="Google Shape;248;p15"/>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p>
            <a:pPr indent="-457200">
              <a:spcBef>
                <a:spcPts val="0"/>
              </a:spcBef>
              <a:buClr>
                <a:schemeClr val="accent6">
                  <a:lumMod val="75000"/>
                </a:schemeClr>
              </a:buClr>
            </a:pPr>
            <a:r>
              <a:rPr lang="en-US" dirty="0"/>
              <a:t>Command Post</a:t>
            </a:r>
            <a:endParaRPr dirty="0"/>
          </a:p>
          <a:p>
            <a:pPr marL="800089" lvl="1" indent="-342900">
              <a:buClr>
                <a:schemeClr val="accent6">
                  <a:lumMod val="75000"/>
                </a:schemeClr>
              </a:buClr>
            </a:pPr>
            <a:r>
              <a:rPr lang="en-US" dirty="0"/>
              <a:t>Documents situation status </a:t>
            </a:r>
            <a:endParaRPr dirty="0"/>
          </a:p>
          <a:p>
            <a:pPr marL="1257277" lvl="2" indent="-342900">
              <a:buClr>
                <a:schemeClr val="accent6">
                  <a:lumMod val="75000"/>
                </a:schemeClr>
              </a:buClr>
            </a:pPr>
            <a:r>
              <a:rPr lang="en-US" dirty="0"/>
              <a:t>Incident locations</a:t>
            </a:r>
            <a:endParaRPr dirty="0"/>
          </a:p>
          <a:p>
            <a:pPr marL="1257277" lvl="2" indent="-342900">
              <a:buClr>
                <a:schemeClr val="accent6">
                  <a:lumMod val="75000"/>
                </a:schemeClr>
              </a:buClr>
            </a:pPr>
            <a:r>
              <a:rPr lang="en-US" dirty="0"/>
              <a:t>Access routes</a:t>
            </a:r>
            <a:endParaRPr dirty="0"/>
          </a:p>
          <a:p>
            <a:pPr marL="1257277" lvl="2" indent="-342900">
              <a:buClr>
                <a:schemeClr val="accent6">
                  <a:lumMod val="75000"/>
                </a:schemeClr>
              </a:buClr>
            </a:pPr>
            <a:r>
              <a:rPr lang="en-US" dirty="0"/>
              <a:t>Identified hazards</a:t>
            </a:r>
            <a:endParaRPr dirty="0"/>
          </a:p>
          <a:p>
            <a:pPr marL="1257277" lvl="2" indent="-342900">
              <a:buClr>
                <a:schemeClr val="accent6">
                  <a:lumMod val="75000"/>
                </a:schemeClr>
              </a:buClr>
            </a:pPr>
            <a:r>
              <a:rPr lang="en-US" dirty="0"/>
              <a:t>Support locations</a:t>
            </a:r>
            <a:endParaRPr dirty="0"/>
          </a:p>
          <a:p>
            <a:pPr indent="-457200">
              <a:buClr>
                <a:schemeClr val="accent6">
                  <a:lumMod val="75000"/>
                </a:schemeClr>
              </a:buClr>
            </a:pPr>
            <a:r>
              <a:rPr lang="en-US" dirty="0"/>
              <a:t>Section Chiefs</a:t>
            </a:r>
            <a:endParaRPr dirty="0"/>
          </a:p>
          <a:p>
            <a:pPr marL="800089" lvl="1" indent="-342900">
              <a:buClr>
                <a:schemeClr val="accent6">
                  <a:lumMod val="75000"/>
                </a:schemeClr>
              </a:buClr>
            </a:pPr>
            <a:r>
              <a:rPr lang="en-US" dirty="0"/>
              <a:t>Provide Command Post with information </a:t>
            </a:r>
            <a:endParaRPr dirty="0"/>
          </a:p>
          <a:p>
            <a:pPr marL="685783" lvl="1" indent="-76193" algn="l" rtl="0">
              <a:lnSpc>
                <a:spcPct val="100000"/>
              </a:lnSpc>
              <a:spcBef>
                <a:spcPts val="600"/>
              </a:spcBef>
              <a:spcAft>
                <a:spcPts val="0"/>
              </a:spcAft>
              <a:buClr>
                <a:schemeClr val="dk1"/>
              </a:buClr>
              <a:buSzPts val="2400"/>
              <a:buNone/>
            </a:pPr>
            <a:endParaRPr dirty="0"/>
          </a:p>
          <a:p>
            <a:pPr marL="228594" lvl="0" indent="-50793" algn="l" rtl="0">
              <a:lnSpc>
                <a:spcPct val="100000"/>
              </a:lnSpc>
              <a:spcBef>
                <a:spcPts val="600"/>
              </a:spcBef>
              <a:spcAft>
                <a:spcPts val="0"/>
              </a:spcAft>
              <a:buClr>
                <a:schemeClr val="dk1"/>
              </a:buClr>
              <a:buSzPts val="2800"/>
              <a:buNone/>
            </a:pPr>
            <a:endParaRPr dirty="0"/>
          </a:p>
          <a:p>
            <a:pPr marL="685783" lvl="1" indent="-76193" algn="l" rtl="0">
              <a:lnSpc>
                <a:spcPct val="100000"/>
              </a:lnSpc>
              <a:spcBef>
                <a:spcPts val="600"/>
              </a:spcBef>
              <a:spcAft>
                <a:spcPts val="0"/>
              </a:spcAft>
              <a:buClr>
                <a:schemeClr val="dk1"/>
              </a:buClr>
              <a:buSzPts val="2400"/>
              <a:buNone/>
            </a:pPr>
            <a:endParaRPr dirty="0"/>
          </a:p>
          <a:p>
            <a:pPr marL="228594" lvl="0" indent="-50793" algn="l" rtl="0">
              <a:lnSpc>
                <a:spcPct val="100000"/>
              </a:lnSpc>
              <a:spcBef>
                <a:spcPts val="600"/>
              </a:spcBef>
              <a:spcAft>
                <a:spcPts val="0"/>
              </a:spcAft>
              <a:buClr>
                <a:schemeClr val="dk1"/>
              </a:buClr>
              <a:buSzPts val="2800"/>
              <a:buNone/>
            </a:pPr>
            <a:endParaRPr dirty="0"/>
          </a:p>
        </p:txBody>
      </p:sp>
      <p:sp>
        <p:nvSpPr>
          <p:cNvPr id="249" name="Google Shape;249;p15"/>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2-11</a:t>
            </a:r>
            <a:endParaRPr/>
          </a:p>
        </p:txBody>
      </p:sp>
      <p:sp>
        <p:nvSpPr>
          <p:cNvPr id="250" name="Google Shape;250;p15"/>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251" name="Google Shape;251;p15"/>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2-13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6"/>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Documentation</a:t>
            </a:r>
            <a:r>
              <a:rPr lang="en-US" sz="800"/>
              <a:t> </a:t>
            </a:r>
            <a:r>
              <a:rPr lang="en-US" sz="800">
                <a:solidFill>
                  <a:srgbClr val="448431"/>
                </a:solidFill>
              </a:rPr>
              <a:t>(image)</a:t>
            </a:r>
            <a:r>
              <a:rPr lang="en-US">
                <a:solidFill>
                  <a:srgbClr val="448431"/>
                </a:solidFill>
              </a:rPr>
              <a:t> </a:t>
            </a:r>
            <a:endParaRPr/>
          </a:p>
        </p:txBody>
      </p:sp>
      <p:pic>
        <p:nvPicPr>
          <p:cNvPr id="257" name="Google Shape;257;p16" descr="Close up photo of a notepad and pencil with the text &quot;Write it down!&quot;"/>
          <p:cNvPicPr preferRelativeResize="0">
            <a:picLocks noGrp="1"/>
          </p:cNvPicPr>
          <p:nvPr>
            <p:ph type="body" idx="1"/>
          </p:nvPr>
        </p:nvPicPr>
        <p:blipFill rotWithShape="1">
          <a:blip r:embed="rId3">
            <a:alphaModFix/>
          </a:blip>
          <a:srcRect/>
          <a:stretch/>
        </p:blipFill>
        <p:spPr>
          <a:xfrm>
            <a:off x="1322064" y="1520825"/>
            <a:ext cx="6499873" cy="4403529"/>
          </a:xfrm>
          <a:prstGeom prst="rect">
            <a:avLst/>
          </a:prstGeom>
          <a:noFill/>
          <a:ln>
            <a:noFill/>
          </a:ln>
        </p:spPr>
      </p:pic>
      <p:sp>
        <p:nvSpPr>
          <p:cNvPr id="258" name="Google Shape;258;p16"/>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2-11</a:t>
            </a:r>
            <a:endParaRPr/>
          </a:p>
        </p:txBody>
      </p:sp>
      <p:sp>
        <p:nvSpPr>
          <p:cNvPr id="259" name="Google Shape;259;p16"/>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260" name="Google Shape;260;p16"/>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2-14</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7"/>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Documentation Forms</a:t>
            </a:r>
            <a:endParaRPr/>
          </a:p>
        </p:txBody>
      </p:sp>
      <p:sp>
        <p:nvSpPr>
          <p:cNvPr id="266" name="Google Shape;266;p17"/>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p>
            <a:pPr indent="-457200">
              <a:spcBef>
                <a:spcPts val="0"/>
              </a:spcBef>
              <a:buClr>
                <a:schemeClr val="accent6">
                  <a:lumMod val="75000"/>
                </a:schemeClr>
              </a:buClr>
            </a:pPr>
            <a:r>
              <a:rPr lang="en-US" dirty="0"/>
              <a:t>Damage Assessment</a:t>
            </a:r>
            <a:endParaRPr dirty="0"/>
          </a:p>
          <a:p>
            <a:pPr indent="-457200">
              <a:buClr>
                <a:schemeClr val="accent6">
                  <a:lumMod val="75000"/>
                </a:schemeClr>
              </a:buClr>
            </a:pPr>
            <a:r>
              <a:rPr lang="en-US" dirty="0"/>
              <a:t>Personnel Resources Sign-In</a:t>
            </a:r>
            <a:endParaRPr dirty="0"/>
          </a:p>
          <a:p>
            <a:pPr indent="-457200">
              <a:buClr>
                <a:schemeClr val="accent6">
                  <a:lumMod val="75000"/>
                </a:schemeClr>
              </a:buClr>
            </a:pPr>
            <a:r>
              <a:rPr lang="en-US" dirty="0"/>
              <a:t>CERT Assignment Tracking Log</a:t>
            </a:r>
            <a:endParaRPr dirty="0"/>
          </a:p>
          <a:p>
            <a:pPr indent="-457200">
              <a:buClr>
                <a:schemeClr val="accent6">
                  <a:lumMod val="75000"/>
                </a:schemeClr>
              </a:buClr>
            </a:pPr>
            <a:r>
              <a:rPr lang="en-US" dirty="0"/>
              <a:t>Briefing Assignment</a:t>
            </a:r>
            <a:endParaRPr dirty="0"/>
          </a:p>
          <a:p>
            <a:pPr indent="-457200">
              <a:buClr>
                <a:schemeClr val="accent6">
                  <a:lumMod val="75000"/>
                </a:schemeClr>
              </a:buClr>
            </a:pPr>
            <a:r>
              <a:rPr lang="en-US" dirty="0"/>
              <a:t>Treatment Area Record</a:t>
            </a:r>
            <a:endParaRPr dirty="0"/>
          </a:p>
          <a:p>
            <a:pPr indent="-457200">
              <a:buClr>
                <a:schemeClr val="accent6">
                  <a:lumMod val="75000"/>
                </a:schemeClr>
              </a:buClr>
            </a:pPr>
            <a:r>
              <a:rPr lang="en-US" dirty="0"/>
              <a:t>Communications Log</a:t>
            </a:r>
            <a:endParaRPr dirty="0"/>
          </a:p>
          <a:p>
            <a:pPr indent="-457200">
              <a:buClr>
                <a:schemeClr val="accent6">
                  <a:lumMod val="75000"/>
                </a:schemeClr>
              </a:buClr>
            </a:pPr>
            <a:r>
              <a:rPr lang="en-US" dirty="0"/>
              <a:t>Equipment Inventory</a:t>
            </a:r>
            <a:endParaRPr dirty="0"/>
          </a:p>
          <a:p>
            <a:pPr indent="-457200">
              <a:buClr>
                <a:schemeClr val="accent6">
                  <a:lumMod val="75000"/>
                </a:schemeClr>
              </a:buClr>
            </a:pPr>
            <a:r>
              <a:rPr lang="en-US" dirty="0"/>
              <a:t>General Message</a:t>
            </a:r>
            <a:endParaRPr dirty="0"/>
          </a:p>
        </p:txBody>
      </p:sp>
      <p:sp>
        <p:nvSpPr>
          <p:cNvPr id="268" name="Google Shape;268;p17"/>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2-15</a:t>
            </a:r>
            <a:endParaRPr/>
          </a:p>
        </p:txBody>
      </p:sp>
      <p:sp>
        <p:nvSpPr>
          <p:cNvPr id="269" name="Google Shape;269;p17"/>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2-13</a:t>
            </a:r>
            <a:endParaRPr/>
          </a:p>
        </p:txBody>
      </p:sp>
      <p:sp>
        <p:nvSpPr>
          <p:cNvPr id="3" name="Text Placeholder 2">
            <a:extLst>
              <a:ext uri="{FF2B5EF4-FFF2-40B4-BE49-F238E27FC236}">
                <a16:creationId xmlns:a16="http://schemas.microsoft.com/office/drawing/2014/main" id="{E30E56BA-D8E9-01A9-F8E6-3A2362879391}"/>
              </a:ext>
            </a:extLst>
          </p:cNvPr>
          <p:cNvSpPr>
            <a:spLocks noGrp="1"/>
          </p:cNvSpPr>
          <p:nvPr>
            <p:ph type="body" idx="2"/>
          </p:nvPr>
        </p:nvSpPr>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2"/>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Documentation Flow</a:t>
            </a:r>
            <a:r>
              <a:rPr lang="en-US" sz="800"/>
              <a:t> </a:t>
            </a:r>
            <a:r>
              <a:rPr lang="en-US" sz="800">
                <a:solidFill>
                  <a:srgbClr val="448431"/>
                </a:solidFill>
              </a:rPr>
              <a:t>(5 of 5)</a:t>
            </a:r>
            <a:endParaRPr>
              <a:solidFill>
                <a:srgbClr val="448431"/>
              </a:solidFill>
            </a:endParaRPr>
          </a:p>
        </p:txBody>
      </p:sp>
      <p:pic>
        <p:nvPicPr>
          <p:cNvPr id="311" name="Google Shape;311;p22" descr="The Communications Log is used to log incoming and outgoing transmissions. The log is typically kept by the radio operator. The Equipment Inventory is kept in the area or vehicle in which equipment is stored. It is used to check out and check in CERT-managed equipment."/>
          <p:cNvPicPr preferRelativeResize="0"/>
          <p:nvPr/>
        </p:nvPicPr>
        <p:blipFill rotWithShape="1">
          <a:blip r:embed="rId3">
            <a:alphaModFix/>
          </a:blip>
          <a:srcRect/>
          <a:stretch/>
        </p:blipFill>
        <p:spPr>
          <a:xfrm>
            <a:off x="415241" y="1575933"/>
            <a:ext cx="8313519" cy="4306121"/>
          </a:xfrm>
          <a:prstGeom prst="rect">
            <a:avLst/>
          </a:prstGeom>
          <a:noFill/>
          <a:ln>
            <a:noFill/>
          </a:ln>
        </p:spPr>
      </p:pic>
      <p:sp>
        <p:nvSpPr>
          <p:cNvPr id="312" name="Google Shape;312;p22"/>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2-13</a:t>
            </a:r>
            <a:endParaRPr/>
          </a:p>
        </p:txBody>
      </p:sp>
      <p:sp>
        <p:nvSpPr>
          <p:cNvPr id="313" name="Google Shape;313;p22"/>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314" name="Google Shape;314;p22"/>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2-20</a:t>
            </a:r>
            <a:endParaRPr/>
          </a:p>
        </p:txBody>
      </p:sp>
    </p:spTree>
    <p:extLst>
      <p:ext uri="{BB962C8B-B14F-4D97-AF65-F5344CB8AC3E}">
        <p14:creationId xmlns:p14="http://schemas.microsoft.com/office/powerpoint/2010/main" val="1933701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AD3425-205C-964A-88EF-DAADE6C43D70}"/>
              </a:ext>
            </a:extLst>
          </p:cNvPr>
          <p:cNvSpPr>
            <a:spLocks noGrp="1"/>
          </p:cNvSpPr>
          <p:nvPr>
            <p:ph type="title"/>
          </p:nvPr>
        </p:nvSpPr>
        <p:spPr/>
        <p:txBody>
          <a:bodyPr>
            <a:normAutofit fontScale="90000"/>
          </a:bodyPr>
          <a:lstStyle/>
          <a:p>
            <a:r>
              <a:rPr lang="en-US" dirty="0"/>
              <a:t>CERT Damage Assessment</a:t>
            </a:r>
          </a:p>
        </p:txBody>
      </p:sp>
      <p:sp>
        <p:nvSpPr>
          <p:cNvPr id="4" name="Text Placeholder 3">
            <a:extLst>
              <a:ext uri="{FF2B5EF4-FFF2-40B4-BE49-F238E27FC236}">
                <a16:creationId xmlns:a16="http://schemas.microsoft.com/office/drawing/2014/main" id="{662DB6FC-E67B-2B4E-9BE2-29B216461B5A}"/>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BCF3E2C3-E52E-DA41-A35F-A3A0452116C7}"/>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CC45A2C9-2C47-CF40-B445-54D38C823517}"/>
              </a:ext>
            </a:extLst>
          </p:cNvPr>
          <p:cNvSpPr>
            <a:spLocks noGrp="1"/>
          </p:cNvSpPr>
          <p:nvPr>
            <p:ph type="body" idx="4"/>
          </p:nvPr>
        </p:nvSpPr>
        <p:spPr>
          <a:xfrm>
            <a:off x="7568892" y="5893854"/>
            <a:ext cx="1267537" cy="320679"/>
          </a:xfrm>
        </p:spPr>
        <p:txBody>
          <a:bodyPr/>
          <a:lstStyle/>
          <a:p>
            <a:r>
              <a:rPr lang="en-US" dirty="0"/>
              <a:t>PM 2-14</a:t>
            </a:r>
          </a:p>
        </p:txBody>
      </p:sp>
      <p:pic>
        <p:nvPicPr>
          <p:cNvPr id="9" name="Picture 8">
            <a:extLst>
              <a:ext uri="{FF2B5EF4-FFF2-40B4-BE49-F238E27FC236}">
                <a16:creationId xmlns:a16="http://schemas.microsoft.com/office/drawing/2014/main" id="{369C5F28-1A5E-744A-84EC-C3ACD454F83B}"/>
              </a:ext>
            </a:extLst>
          </p:cNvPr>
          <p:cNvPicPr>
            <a:picLocks noChangeAspect="1"/>
          </p:cNvPicPr>
          <p:nvPr/>
        </p:nvPicPr>
        <p:blipFill>
          <a:blip r:embed="rId3"/>
          <a:stretch>
            <a:fillRect/>
          </a:stretch>
        </p:blipFill>
        <p:spPr>
          <a:xfrm>
            <a:off x="1051723" y="2540143"/>
            <a:ext cx="6450721" cy="3674389"/>
          </a:xfrm>
          <a:prstGeom prst="rect">
            <a:avLst/>
          </a:prstGeom>
        </p:spPr>
      </p:pic>
      <p:sp>
        <p:nvSpPr>
          <p:cNvPr id="8" name="Rectangle 7">
            <a:extLst>
              <a:ext uri="{FF2B5EF4-FFF2-40B4-BE49-F238E27FC236}">
                <a16:creationId xmlns:a16="http://schemas.microsoft.com/office/drawing/2014/main" id="{CB64DBE2-D1A8-CA42-99FF-5DA5A72F7EAD}"/>
              </a:ext>
            </a:extLst>
          </p:cNvPr>
          <p:cNvSpPr/>
          <p:nvPr/>
        </p:nvSpPr>
        <p:spPr>
          <a:xfrm>
            <a:off x="315142" y="1509533"/>
            <a:ext cx="8828858" cy="1200329"/>
          </a:xfrm>
          <a:prstGeom prst="rect">
            <a:avLst/>
          </a:prstGeom>
        </p:spPr>
        <p:txBody>
          <a:bodyPr wrap="square">
            <a:spAutoFit/>
          </a:bodyPr>
          <a:lstStyle/>
          <a:p>
            <a:pPr marL="342900" lvl="1" indent="-342900" eaLnBrk="1" hangingPunct="1">
              <a:buClr>
                <a:schemeClr val="accent6">
                  <a:lumMod val="75000"/>
                </a:schemeClr>
              </a:buClr>
              <a:buSzPct val="130000"/>
              <a:buFont typeface="Arial" panose="020B0604020202020204" pitchFamily="34" charset="0"/>
              <a:buChar char="•"/>
            </a:pPr>
            <a:r>
              <a:rPr lang="en-US" altLang="en-US" sz="2400" dirty="0">
                <a:solidFill>
                  <a:schemeClr val="tx1"/>
                </a:solidFill>
              </a:rPr>
              <a:t>To be filled out as you go to CP or staging</a:t>
            </a:r>
          </a:p>
          <a:p>
            <a:pPr marL="342900" lvl="1" indent="-342900" eaLnBrk="1" hangingPunct="1">
              <a:buClr>
                <a:schemeClr val="accent6">
                  <a:lumMod val="75000"/>
                </a:schemeClr>
              </a:buClr>
              <a:buSzPct val="130000"/>
              <a:buFont typeface="Arial" panose="020B0604020202020204" pitchFamily="34" charset="0"/>
              <a:buChar char="•"/>
            </a:pPr>
            <a:r>
              <a:rPr lang="en-US" altLang="en-US" sz="2400" dirty="0">
                <a:solidFill>
                  <a:schemeClr val="tx1"/>
                </a:solidFill>
              </a:rPr>
              <a:t>Also used in squad surveys of neighborhood</a:t>
            </a:r>
          </a:p>
          <a:p>
            <a:pPr marL="342900" lvl="1" indent="-342900" eaLnBrk="1" hangingPunct="1">
              <a:buClr>
                <a:schemeClr val="accent6">
                  <a:lumMod val="75000"/>
                </a:schemeClr>
              </a:buClr>
              <a:buSzPct val="130000"/>
              <a:buFont typeface="Arial" panose="020B0604020202020204" pitchFamily="34" charset="0"/>
              <a:buChar char="•"/>
            </a:pPr>
            <a:r>
              <a:rPr lang="en-US" altLang="en-US" sz="2400" dirty="0">
                <a:solidFill>
                  <a:schemeClr val="tx1"/>
                </a:solidFill>
              </a:rPr>
              <a:t>Used to help prioritize problems</a:t>
            </a:r>
            <a:endParaRPr lang="en-US" dirty="0"/>
          </a:p>
        </p:txBody>
      </p:sp>
    </p:spTree>
    <p:extLst>
      <p:ext uri="{BB962C8B-B14F-4D97-AF65-F5344CB8AC3E}">
        <p14:creationId xmlns:p14="http://schemas.microsoft.com/office/powerpoint/2010/main" val="2375641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AD3425-205C-964A-88EF-DAADE6C43D70}"/>
              </a:ext>
            </a:extLst>
          </p:cNvPr>
          <p:cNvSpPr>
            <a:spLocks noGrp="1"/>
          </p:cNvSpPr>
          <p:nvPr>
            <p:ph type="title"/>
          </p:nvPr>
        </p:nvSpPr>
        <p:spPr>
          <a:xfrm>
            <a:off x="315142" y="232383"/>
            <a:ext cx="7746836" cy="1017672"/>
          </a:xfrm>
        </p:spPr>
        <p:txBody>
          <a:bodyPr>
            <a:normAutofit fontScale="90000"/>
          </a:bodyPr>
          <a:lstStyle/>
          <a:p>
            <a:r>
              <a:rPr lang="en-US" dirty="0"/>
              <a:t>CERT Personnel </a:t>
            </a:r>
            <a:br>
              <a:rPr lang="en-US" dirty="0"/>
            </a:br>
            <a:r>
              <a:rPr lang="en-US" dirty="0"/>
              <a:t>Resources</a:t>
            </a:r>
          </a:p>
        </p:txBody>
      </p:sp>
      <p:sp>
        <p:nvSpPr>
          <p:cNvPr id="4" name="Text Placeholder 3">
            <a:extLst>
              <a:ext uri="{FF2B5EF4-FFF2-40B4-BE49-F238E27FC236}">
                <a16:creationId xmlns:a16="http://schemas.microsoft.com/office/drawing/2014/main" id="{662DB6FC-E67B-2B4E-9BE2-29B216461B5A}"/>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BCF3E2C3-E52E-DA41-A35F-A3A0452116C7}"/>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CC45A2C9-2C47-CF40-B445-54D38C823517}"/>
              </a:ext>
            </a:extLst>
          </p:cNvPr>
          <p:cNvSpPr>
            <a:spLocks noGrp="1"/>
          </p:cNvSpPr>
          <p:nvPr>
            <p:ph type="body" idx="4"/>
          </p:nvPr>
        </p:nvSpPr>
        <p:spPr>
          <a:xfrm>
            <a:off x="7568892" y="5893854"/>
            <a:ext cx="1267537" cy="320679"/>
          </a:xfrm>
        </p:spPr>
        <p:txBody>
          <a:bodyPr/>
          <a:lstStyle/>
          <a:p>
            <a:r>
              <a:rPr lang="en-US" dirty="0"/>
              <a:t>PM 2-15</a:t>
            </a:r>
          </a:p>
        </p:txBody>
      </p:sp>
      <p:sp>
        <p:nvSpPr>
          <p:cNvPr id="7" name="TextBox 6">
            <a:extLst>
              <a:ext uri="{FF2B5EF4-FFF2-40B4-BE49-F238E27FC236}">
                <a16:creationId xmlns:a16="http://schemas.microsoft.com/office/drawing/2014/main" id="{02C478CF-14AE-F94D-9EB1-89D8EE3065B8}"/>
              </a:ext>
            </a:extLst>
          </p:cNvPr>
          <p:cNvSpPr txBox="1"/>
          <p:nvPr/>
        </p:nvSpPr>
        <p:spPr>
          <a:xfrm>
            <a:off x="142873" y="1589649"/>
            <a:ext cx="8906123" cy="2000548"/>
          </a:xfrm>
          <a:prstGeom prst="rect">
            <a:avLst/>
          </a:prstGeom>
          <a:noFill/>
        </p:spPr>
        <p:txBody>
          <a:bodyPr wrap="square">
            <a:spAutoFit/>
          </a:bodyPr>
          <a:lstStyle/>
          <a:p>
            <a:pPr>
              <a:buClr>
                <a:srgbClr val="008000"/>
              </a:buClr>
              <a:buSzPct val="130000"/>
              <a:defRPr/>
            </a:pPr>
            <a:endParaRPr lang="en-US" altLang="en-US" sz="1000" dirty="0">
              <a:solidFill>
                <a:schemeClr val="tx1"/>
              </a:solidFill>
              <a:cs typeface="+mn-cs"/>
            </a:endParaRPr>
          </a:p>
          <a:p>
            <a:pPr>
              <a:buClr>
                <a:srgbClr val="008000"/>
              </a:buClr>
              <a:buSzPct val="130000"/>
              <a:defRPr/>
            </a:pPr>
            <a:r>
              <a:rPr lang="en-US" altLang="en-US" sz="2000" b="1" dirty="0">
                <a:solidFill>
                  <a:schemeClr val="tx1"/>
                </a:solidFill>
                <a:cs typeface="+mn-cs"/>
              </a:rPr>
              <a:t>Form 2 (Our County version)</a:t>
            </a:r>
          </a:p>
          <a:p>
            <a:pPr marL="342900" indent="-342900">
              <a:buClr>
                <a:srgbClr val="008000"/>
              </a:buClr>
              <a:buSzPct val="130000"/>
              <a:buFont typeface="Arial" panose="020B0604020202020204" pitchFamily="34" charset="0"/>
              <a:buChar char="•"/>
              <a:defRPr/>
            </a:pPr>
            <a:r>
              <a:rPr lang="en-US" altLang="en-US" sz="2400" b="0" dirty="0">
                <a:solidFill>
                  <a:schemeClr val="tx1"/>
                </a:solidFill>
                <a:cs typeface="+mn-cs"/>
              </a:rPr>
              <a:t>Track CERT and </a:t>
            </a:r>
            <a:r>
              <a:rPr lang="en-US" altLang="en-US" sz="2400" dirty="0">
                <a:solidFill>
                  <a:srgbClr val="336699"/>
                </a:solidFill>
                <a:cs typeface="+mn-cs"/>
              </a:rPr>
              <a:t>S</a:t>
            </a:r>
            <a:r>
              <a:rPr lang="en-US" altLang="en-US" sz="2400" b="0" dirty="0">
                <a:solidFill>
                  <a:schemeClr val="tx1"/>
                </a:solidFill>
                <a:cs typeface="+mn-cs"/>
              </a:rPr>
              <a:t>pontaneous </a:t>
            </a:r>
            <a:r>
              <a:rPr lang="en-US" altLang="en-US" sz="2400" dirty="0">
                <a:solidFill>
                  <a:srgbClr val="336699"/>
                </a:solidFill>
                <a:cs typeface="+mn-cs"/>
              </a:rPr>
              <a:t>U</a:t>
            </a:r>
            <a:r>
              <a:rPr lang="en-US" altLang="en-US" sz="2400" b="0" dirty="0">
                <a:solidFill>
                  <a:schemeClr val="tx1"/>
                </a:solidFill>
                <a:cs typeface="+mn-cs"/>
              </a:rPr>
              <a:t>ntrained </a:t>
            </a:r>
            <a:r>
              <a:rPr lang="en-US" altLang="en-US" sz="2400" dirty="0">
                <a:solidFill>
                  <a:srgbClr val="336699"/>
                </a:solidFill>
                <a:cs typeface="+mn-cs"/>
              </a:rPr>
              <a:t>V</a:t>
            </a:r>
            <a:r>
              <a:rPr lang="en-US" altLang="en-US" sz="2400" b="0" dirty="0">
                <a:solidFill>
                  <a:schemeClr val="tx1"/>
                </a:solidFill>
                <a:cs typeface="+mn-cs"/>
              </a:rPr>
              <a:t>olunteers (</a:t>
            </a:r>
            <a:r>
              <a:rPr lang="en-US" altLang="en-US" sz="2400" dirty="0">
                <a:solidFill>
                  <a:srgbClr val="336699"/>
                </a:solidFill>
                <a:cs typeface="+mn-cs"/>
              </a:rPr>
              <a:t>SUV</a:t>
            </a:r>
            <a:r>
              <a:rPr lang="en-US" altLang="en-US" sz="2400" b="0" dirty="0">
                <a:solidFill>
                  <a:schemeClr val="tx1"/>
                </a:solidFill>
                <a:cs typeface="+mn-cs"/>
              </a:rPr>
              <a:t>) personnel at sign-in </a:t>
            </a:r>
          </a:p>
          <a:p>
            <a:pPr marL="342900" indent="-342900">
              <a:buClr>
                <a:srgbClr val="008000"/>
              </a:buClr>
              <a:buSzPct val="130000"/>
              <a:buFont typeface="Arial" panose="020B0604020202020204" pitchFamily="34" charset="0"/>
              <a:buChar char="•"/>
              <a:defRPr/>
            </a:pPr>
            <a:r>
              <a:rPr lang="en-US" altLang="en-US" sz="2400" b="0" dirty="0">
                <a:solidFill>
                  <a:schemeClr val="tx1"/>
                </a:solidFill>
                <a:cs typeface="+mn-cs"/>
              </a:rPr>
              <a:t>Info requested by OR3</a:t>
            </a:r>
          </a:p>
          <a:p>
            <a:pPr>
              <a:buClr>
                <a:srgbClr val="008000"/>
              </a:buClr>
              <a:buSzPct val="130000"/>
              <a:defRPr/>
            </a:pPr>
            <a:endParaRPr lang="en-US" altLang="en-US" sz="2200" b="0" dirty="0">
              <a:solidFill>
                <a:schemeClr val="tx1"/>
              </a:solidFill>
              <a:cs typeface="+mn-cs"/>
            </a:endParaRPr>
          </a:p>
        </p:txBody>
      </p:sp>
      <p:pic>
        <p:nvPicPr>
          <p:cNvPr id="2" name="Picture 1">
            <a:extLst>
              <a:ext uri="{FF2B5EF4-FFF2-40B4-BE49-F238E27FC236}">
                <a16:creationId xmlns:a16="http://schemas.microsoft.com/office/drawing/2014/main" id="{ECBAE2BA-F296-8200-C13C-A3506F6EDD76}"/>
              </a:ext>
            </a:extLst>
          </p:cNvPr>
          <p:cNvPicPr>
            <a:picLocks noChangeAspect="1"/>
          </p:cNvPicPr>
          <p:nvPr/>
        </p:nvPicPr>
        <p:blipFill>
          <a:blip r:embed="rId3"/>
          <a:stretch>
            <a:fillRect/>
          </a:stretch>
        </p:blipFill>
        <p:spPr>
          <a:xfrm>
            <a:off x="95004" y="3272626"/>
            <a:ext cx="9144000" cy="2938799"/>
          </a:xfrm>
          <a:prstGeom prst="rect">
            <a:avLst/>
          </a:prstGeom>
        </p:spPr>
      </p:pic>
    </p:spTree>
    <p:extLst>
      <p:ext uri="{BB962C8B-B14F-4D97-AF65-F5344CB8AC3E}">
        <p14:creationId xmlns:p14="http://schemas.microsoft.com/office/powerpoint/2010/main" val="448085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AD3425-205C-964A-88EF-DAADE6C43D70}"/>
              </a:ext>
            </a:extLst>
          </p:cNvPr>
          <p:cNvSpPr>
            <a:spLocks noGrp="1"/>
          </p:cNvSpPr>
          <p:nvPr>
            <p:ph type="title"/>
          </p:nvPr>
        </p:nvSpPr>
        <p:spPr>
          <a:xfrm>
            <a:off x="315142" y="232383"/>
            <a:ext cx="7746836" cy="1017672"/>
          </a:xfrm>
        </p:spPr>
        <p:txBody>
          <a:bodyPr>
            <a:normAutofit fontScale="90000"/>
          </a:bodyPr>
          <a:lstStyle/>
          <a:p>
            <a:r>
              <a:rPr lang="en-US" dirty="0"/>
              <a:t>CERT Assignment </a:t>
            </a:r>
            <a:br>
              <a:rPr lang="en-US" dirty="0"/>
            </a:br>
            <a:r>
              <a:rPr lang="en-US" dirty="0"/>
              <a:t>Tracking</a:t>
            </a:r>
          </a:p>
        </p:txBody>
      </p:sp>
      <p:sp>
        <p:nvSpPr>
          <p:cNvPr id="4" name="Text Placeholder 3">
            <a:extLst>
              <a:ext uri="{FF2B5EF4-FFF2-40B4-BE49-F238E27FC236}">
                <a16:creationId xmlns:a16="http://schemas.microsoft.com/office/drawing/2014/main" id="{662DB6FC-E67B-2B4E-9BE2-29B216461B5A}"/>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BCF3E2C3-E52E-DA41-A35F-A3A0452116C7}"/>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CC45A2C9-2C47-CF40-B445-54D38C823517}"/>
              </a:ext>
            </a:extLst>
          </p:cNvPr>
          <p:cNvSpPr>
            <a:spLocks noGrp="1"/>
          </p:cNvSpPr>
          <p:nvPr>
            <p:ph type="body" idx="4"/>
          </p:nvPr>
        </p:nvSpPr>
        <p:spPr>
          <a:xfrm>
            <a:off x="7568892" y="5893854"/>
            <a:ext cx="1267537" cy="320679"/>
          </a:xfrm>
        </p:spPr>
        <p:txBody>
          <a:bodyPr/>
          <a:lstStyle/>
          <a:p>
            <a:r>
              <a:rPr lang="en-US" dirty="0"/>
              <a:t>PM 2-16</a:t>
            </a:r>
          </a:p>
        </p:txBody>
      </p:sp>
      <p:sp>
        <p:nvSpPr>
          <p:cNvPr id="8" name="TextBox 7">
            <a:extLst>
              <a:ext uri="{FF2B5EF4-FFF2-40B4-BE49-F238E27FC236}">
                <a16:creationId xmlns:a16="http://schemas.microsoft.com/office/drawing/2014/main" id="{683D402E-A13D-ED4A-BEDC-60A54C17CEF9}"/>
              </a:ext>
            </a:extLst>
          </p:cNvPr>
          <p:cNvSpPr txBox="1"/>
          <p:nvPr/>
        </p:nvSpPr>
        <p:spPr>
          <a:xfrm>
            <a:off x="278849" y="1637348"/>
            <a:ext cx="2301875" cy="3139321"/>
          </a:xfrm>
          <a:prstGeom prst="rect">
            <a:avLst/>
          </a:prstGeom>
          <a:noFill/>
        </p:spPr>
        <p:txBody>
          <a:bodyPr>
            <a:spAutoFit/>
          </a:bodyPr>
          <a:lstStyle/>
          <a:p>
            <a:pPr>
              <a:spcAft>
                <a:spcPts val="600"/>
              </a:spcAft>
              <a:buClr>
                <a:srgbClr val="008000"/>
              </a:buClr>
              <a:buSzPct val="130000"/>
              <a:defRPr/>
            </a:pPr>
            <a:r>
              <a:rPr lang="en-US" sz="2000" b="1" dirty="0">
                <a:solidFill>
                  <a:schemeClr val="tx1"/>
                </a:solidFill>
                <a:cs typeface="+mn-cs"/>
              </a:rPr>
              <a:t>Form 3</a:t>
            </a:r>
          </a:p>
          <a:p>
            <a:pPr marL="342900" indent="-342900">
              <a:spcAft>
                <a:spcPts val="600"/>
              </a:spcAft>
              <a:buClr>
                <a:srgbClr val="008000"/>
              </a:buClr>
              <a:buSzPct val="130000"/>
              <a:buFont typeface="Arial" panose="020B0604020202020204" pitchFamily="34" charset="0"/>
              <a:buChar char="•"/>
              <a:defRPr/>
            </a:pPr>
            <a:r>
              <a:rPr lang="en-US" sz="2400" b="0" dirty="0">
                <a:solidFill>
                  <a:schemeClr val="tx1"/>
                </a:solidFill>
                <a:cs typeface="+mn-cs"/>
              </a:rPr>
              <a:t>Documents what each team has done</a:t>
            </a:r>
          </a:p>
          <a:p>
            <a:pPr marL="342900" indent="-342900">
              <a:spcAft>
                <a:spcPts val="600"/>
              </a:spcAft>
              <a:buClr>
                <a:srgbClr val="008000"/>
              </a:buClr>
              <a:buSzPct val="130000"/>
              <a:buFont typeface="Arial" panose="020B0604020202020204" pitchFamily="34" charset="0"/>
              <a:buChar char="•"/>
              <a:defRPr/>
            </a:pPr>
            <a:r>
              <a:rPr lang="en-US" sz="2400" b="0" dirty="0">
                <a:solidFill>
                  <a:schemeClr val="tx1"/>
                </a:solidFill>
                <a:cs typeface="+mn-cs"/>
              </a:rPr>
              <a:t>Should match up with </a:t>
            </a:r>
            <a:r>
              <a:rPr lang="en-US" sz="2400" b="0">
                <a:solidFill>
                  <a:schemeClr val="tx1"/>
                </a:solidFill>
                <a:cs typeface="+mn-cs"/>
              </a:rPr>
              <a:t>Form 2</a:t>
            </a:r>
            <a:endParaRPr lang="en-US" sz="2400" b="0" dirty="0">
              <a:solidFill>
                <a:schemeClr val="tx1"/>
              </a:solidFill>
              <a:cs typeface="+mn-cs"/>
            </a:endParaRPr>
          </a:p>
        </p:txBody>
      </p:sp>
      <p:pic>
        <p:nvPicPr>
          <p:cNvPr id="10" name="Picture 2">
            <a:extLst>
              <a:ext uri="{FF2B5EF4-FFF2-40B4-BE49-F238E27FC236}">
                <a16:creationId xmlns:a16="http://schemas.microsoft.com/office/drawing/2014/main" id="{6EC1C4F5-6DB0-A64D-B7C3-924C8BC40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8" t="5493" r="3824" b="5203"/>
          <a:stretch>
            <a:fillRect/>
          </a:stretch>
        </p:blipFill>
        <p:spPr bwMode="auto">
          <a:xfrm>
            <a:off x="2580724" y="877403"/>
            <a:ext cx="6534554" cy="484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91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AD3425-205C-964A-88EF-DAADE6C43D70}"/>
              </a:ext>
            </a:extLst>
          </p:cNvPr>
          <p:cNvSpPr>
            <a:spLocks noGrp="1"/>
          </p:cNvSpPr>
          <p:nvPr>
            <p:ph type="title"/>
          </p:nvPr>
        </p:nvSpPr>
        <p:spPr>
          <a:xfrm>
            <a:off x="315142" y="232383"/>
            <a:ext cx="7746836" cy="1017672"/>
          </a:xfrm>
        </p:spPr>
        <p:txBody>
          <a:bodyPr>
            <a:normAutofit/>
          </a:bodyPr>
          <a:lstStyle/>
          <a:p>
            <a:r>
              <a:rPr lang="en-US" dirty="0"/>
              <a:t>ICS 214</a:t>
            </a:r>
          </a:p>
        </p:txBody>
      </p:sp>
      <p:sp>
        <p:nvSpPr>
          <p:cNvPr id="4" name="Text Placeholder 3">
            <a:extLst>
              <a:ext uri="{FF2B5EF4-FFF2-40B4-BE49-F238E27FC236}">
                <a16:creationId xmlns:a16="http://schemas.microsoft.com/office/drawing/2014/main" id="{662DB6FC-E67B-2B4E-9BE2-29B216461B5A}"/>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BCF3E2C3-E52E-DA41-A35F-A3A0452116C7}"/>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CC45A2C9-2C47-CF40-B445-54D38C823517}"/>
              </a:ext>
            </a:extLst>
          </p:cNvPr>
          <p:cNvSpPr>
            <a:spLocks noGrp="1"/>
          </p:cNvSpPr>
          <p:nvPr>
            <p:ph type="body" idx="4"/>
          </p:nvPr>
        </p:nvSpPr>
        <p:spPr>
          <a:xfrm>
            <a:off x="7568892" y="5893854"/>
            <a:ext cx="1267537" cy="320679"/>
          </a:xfrm>
        </p:spPr>
        <p:txBody>
          <a:bodyPr/>
          <a:lstStyle/>
          <a:p>
            <a:r>
              <a:rPr lang="en-US" dirty="0"/>
              <a:t>PM 2-16</a:t>
            </a:r>
          </a:p>
        </p:txBody>
      </p:sp>
      <p:sp>
        <p:nvSpPr>
          <p:cNvPr id="8" name="TextBox 7">
            <a:extLst>
              <a:ext uri="{FF2B5EF4-FFF2-40B4-BE49-F238E27FC236}">
                <a16:creationId xmlns:a16="http://schemas.microsoft.com/office/drawing/2014/main" id="{683D402E-A13D-ED4A-BEDC-60A54C17CEF9}"/>
              </a:ext>
            </a:extLst>
          </p:cNvPr>
          <p:cNvSpPr txBox="1"/>
          <p:nvPr/>
        </p:nvSpPr>
        <p:spPr>
          <a:xfrm>
            <a:off x="278849" y="1637348"/>
            <a:ext cx="2737483" cy="3570208"/>
          </a:xfrm>
          <a:prstGeom prst="rect">
            <a:avLst/>
          </a:prstGeom>
          <a:noFill/>
        </p:spPr>
        <p:txBody>
          <a:bodyPr wrap="square">
            <a:spAutoFit/>
          </a:bodyPr>
          <a:lstStyle/>
          <a:p>
            <a:pPr marL="342900" indent="-342900">
              <a:spcAft>
                <a:spcPts val="600"/>
              </a:spcAft>
              <a:buClr>
                <a:srgbClr val="008000"/>
              </a:buClr>
              <a:buSzPct val="130000"/>
              <a:buFont typeface="Arial" panose="020B0604020202020204" pitchFamily="34" charset="0"/>
              <a:buChar char="•"/>
              <a:defRPr/>
            </a:pPr>
            <a:r>
              <a:rPr lang="en-US" sz="2400" b="0" dirty="0">
                <a:solidFill>
                  <a:schemeClr val="tx1"/>
                </a:solidFill>
                <a:cs typeface="+mn-cs"/>
              </a:rPr>
              <a:t>Documents what each team has done</a:t>
            </a:r>
          </a:p>
          <a:p>
            <a:pPr marL="342900" indent="-342900">
              <a:spcAft>
                <a:spcPts val="600"/>
              </a:spcAft>
              <a:buClr>
                <a:srgbClr val="008000"/>
              </a:buClr>
              <a:buSzPct val="130000"/>
              <a:buFont typeface="Arial" panose="020B0604020202020204" pitchFamily="34" charset="0"/>
              <a:buChar char="•"/>
              <a:defRPr/>
            </a:pPr>
            <a:r>
              <a:rPr lang="en-US" sz="2400" dirty="0">
                <a:solidFill>
                  <a:schemeClr val="tx1"/>
                </a:solidFill>
                <a:cs typeface="+mn-cs"/>
              </a:rPr>
              <a:t>Used by Fire/Police</a:t>
            </a:r>
            <a:endParaRPr lang="en-US" sz="2400" b="0" dirty="0">
              <a:solidFill>
                <a:schemeClr val="tx1"/>
              </a:solidFill>
              <a:cs typeface="+mn-cs"/>
            </a:endParaRPr>
          </a:p>
          <a:p>
            <a:pPr marL="342900" indent="-342900">
              <a:spcAft>
                <a:spcPts val="600"/>
              </a:spcAft>
              <a:buClr>
                <a:srgbClr val="008000"/>
              </a:buClr>
              <a:buSzPct val="130000"/>
              <a:buFont typeface="Arial" panose="020B0604020202020204" pitchFamily="34" charset="0"/>
              <a:buChar char="•"/>
              <a:defRPr/>
            </a:pPr>
            <a:r>
              <a:rPr lang="en-US" sz="2400" b="0" dirty="0">
                <a:solidFill>
                  <a:schemeClr val="tx1"/>
                </a:solidFill>
                <a:cs typeface="+mn-cs"/>
              </a:rPr>
              <a:t>Communication passed on to next shift/Team Leader</a:t>
            </a:r>
          </a:p>
        </p:txBody>
      </p:sp>
      <p:pic>
        <p:nvPicPr>
          <p:cNvPr id="2" name="Picture 1">
            <a:extLst>
              <a:ext uri="{FF2B5EF4-FFF2-40B4-BE49-F238E27FC236}">
                <a16:creationId xmlns:a16="http://schemas.microsoft.com/office/drawing/2014/main" id="{01A16D1E-0F1A-405F-F49F-69D2BCE2D5E3}"/>
              </a:ext>
            </a:extLst>
          </p:cNvPr>
          <p:cNvPicPr>
            <a:picLocks noChangeAspect="1"/>
          </p:cNvPicPr>
          <p:nvPr/>
        </p:nvPicPr>
        <p:blipFill rotWithShape="1">
          <a:blip r:embed="rId3"/>
          <a:srcRect l="3440" t="3388" r="3569" b="43294"/>
          <a:stretch/>
        </p:blipFill>
        <p:spPr>
          <a:xfrm>
            <a:off x="2951819" y="1459587"/>
            <a:ext cx="6192181" cy="4594606"/>
          </a:xfrm>
          <a:prstGeom prst="rect">
            <a:avLst/>
          </a:prstGeom>
        </p:spPr>
      </p:pic>
    </p:spTree>
    <p:extLst>
      <p:ext uri="{BB962C8B-B14F-4D97-AF65-F5344CB8AC3E}">
        <p14:creationId xmlns:p14="http://schemas.microsoft.com/office/powerpoint/2010/main" val="3692834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AD3425-205C-964A-88EF-DAADE6C43D70}"/>
              </a:ext>
            </a:extLst>
          </p:cNvPr>
          <p:cNvSpPr>
            <a:spLocks noGrp="1"/>
          </p:cNvSpPr>
          <p:nvPr>
            <p:ph type="title"/>
          </p:nvPr>
        </p:nvSpPr>
        <p:spPr>
          <a:xfrm>
            <a:off x="315142" y="232383"/>
            <a:ext cx="7746836" cy="1017672"/>
          </a:xfrm>
        </p:spPr>
        <p:txBody>
          <a:bodyPr>
            <a:normAutofit fontScale="90000"/>
          </a:bodyPr>
          <a:lstStyle/>
          <a:p>
            <a:r>
              <a:rPr lang="en-US" dirty="0"/>
              <a:t>CERT Equipment </a:t>
            </a:r>
            <a:br>
              <a:rPr lang="en-US" dirty="0"/>
            </a:br>
            <a:r>
              <a:rPr lang="en-US" dirty="0"/>
              <a:t>Inventory</a:t>
            </a:r>
          </a:p>
        </p:txBody>
      </p:sp>
      <p:sp>
        <p:nvSpPr>
          <p:cNvPr id="4" name="Text Placeholder 3">
            <a:extLst>
              <a:ext uri="{FF2B5EF4-FFF2-40B4-BE49-F238E27FC236}">
                <a16:creationId xmlns:a16="http://schemas.microsoft.com/office/drawing/2014/main" id="{662DB6FC-E67B-2B4E-9BE2-29B216461B5A}"/>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BCF3E2C3-E52E-DA41-A35F-A3A0452116C7}"/>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CC45A2C9-2C47-CF40-B445-54D38C823517}"/>
              </a:ext>
            </a:extLst>
          </p:cNvPr>
          <p:cNvSpPr>
            <a:spLocks noGrp="1"/>
          </p:cNvSpPr>
          <p:nvPr>
            <p:ph type="body" idx="4"/>
          </p:nvPr>
        </p:nvSpPr>
        <p:spPr>
          <a:xfrm>
            <a:off x="7121562" y="5893854"/>
            <a:ext cx="1714867" cy="320679"/>
          </a:xfrm>
        </p:spPr>
        <p:txBody>
          <a:bodyPr/>
          <a:lstStyle/>
          <a:p>
            <a:r>
              <a:rPr lang="en-US" dirty="0"/>
              <a:t>PM 2-20 thru 22</a:t>
            </a:r>
          </a:p>
        </p:txBody>
      </p:sp>
      <p:sp>
        <p:nvSpPr>
          <p:cNvPr id="10" name="TextBox 9">
            <a:extLst>
              <a:ext uri="{FF2B5EF4-FFF2-40B4-BE49-F238E27FC236}">
                <a16:creationId xmlns:a16="http://schemas.microsoft.com/office/drawing/2014/main" id="{A367A839-CB94-3745-A22F-D231B69A0943}"/>
              </a:ext>
            </a:extLst>
          </p:cNvPr>
          <p:cNvSpPr txBox="1"/>
          <p:nvPr/>
        </p:nvSpPr>
        <p:spPr>
          <a:xfrm>
            <a:off x="149889" y="1554377"/>
            <a:ext cx="2485735" cy="3216265"/>
          </a:xfrm>
          <a:prstGeom prst="rect">
            <a:avLst/>
          </a:prstGeom>
          <a:noFill/>
        </p:spPr>
        <p:txBody>
          <a:bodyPr wrap="square">
            <a:spAutoFit/>
          </a:bodyPr>
          <a:lstStyle/>
          <a:p>
            <a:pPr>
              <a:spcAft>
                <a:spcPts val="600"/>
              </a:spcAft>
              <a:defRPr/>
            </a:pPr>
            <a:r>
              <a:rPr lang="en-US" sz="2000" b="1" dirty="0">
                <a:solidFill>
                  <a:schemeClr val="tx1"/>
                </a:solidFill>
                <a:cs typeface="+mn-cs"/>
              </a:rPr>
              <a:t>Form 7 </a:t>
            </a:r>
            <a:endParaRPr lang="en-US" b="1" dirty="0">
              <a:solidFill>
                <a:schemeClr val="tx1"/>
              </a:solidFill>
              <a:cs typeface="+mn-cs"/>
            </a:endParaRPr>
          </a:p>
          <a:p>
            <a:pPr marL="342900" indent="-342900">
              <a:spcAft>
                <a:spcPts val="600"/>
              </a:spcAft>
              <a:buClr>
                <a:srgbClr val="008000"/>
              </a:buClr>
              <a:buSzPct val="130000"/>
              <a:buFont typeface="Arial" panose="020B0604020202020204" pitchFamily="34" charset="0"/>
              <a:buChar char="•"/>
              <a:defRPr/>
            </a:pPr>
            <a:r>
              <a:rPr lang="en-US" altLang="en-US" sz="2400" b="0" dirty="0">
                <a:solidFill>
                  <a:schemeClr val="tx1"/>
                </a:solidFill>
                <a:cs typeface="+mn-cs"/>
              </a:rPr>
              <a:t>What you have   and where it is </a:t>
            </a:r>
          </a:p>
          <a:p>
            <a:pPr marL="342900" indent="-342900">
              <a:spcAft>
                <a:spcPts val="600"/>
              </a:spcAft>
              <a:buClr>
                <a:srgbClr val="008000"/>
              </a:buClr>
              <a:buSzPct val="130000"/>
              <a:buFont typeface="Arial" panose="020B0604020202020204" pitchFamily="34" charset="0"/>
              <a:buChar char="•"/>
              <a:defRPr/>
            </a:pPr>
            <a:r>
              <a:rPr lang="en-US" altLang="en-US" sz="2400" b="0" dirty="0">
                <a:solidFill>
                  <a:schemeClr val="tx1"/>
                </a:solidFill>
                <a:cs typeface="+mn-cs"/>
              </a:rPr>
              <a:t>Helps identify   needs you do not have</a:t>
            </a:r>
          </a:p>
          <a:p>
            <a:pPr>
              <a:defRPr/>
            </a:pPr>
            <a:endParaRPr lang="en-US" sz="2400" dirty="0">
              <a:solidFill>
                <a:schemeClr val="tx1"/>
              </a:solidFill>
              <a:cs typeface="+mn-cs"/>
            </a:endParaRPr>
          </a:p>
        </p:txBody>
      </p:sp>
      <p:pic>
        <p:nvPicPr>
          <p:cNvPr id="12" name="Picture 2">
            <a:extLst>
              <a:ext uri="{FF2B5EF4-FFF2-40B4-BE49-F238E27FC236}">
                <a16:creationId xmlns:a16="http://schemas.microsoft.com/office/drawing/2014/main" id="{E6906D18-8878-2248-968C-A659B2C2DC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 t="4739" r="1747" b="6996"/>
          <a:stretch/>
        </p:blipFill>
        <p:spPr bwMode="auto">
          <a:xfrm>
            <a:off x="2560320" y="772831"/>
            <a:ext cx="6583680" cy="512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60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Arial"/>
              <a:buNone/>
            </a:pPr>
            <a:r>
              <a:rPr lang="en-US" sz="3600"/>
              <a:t>Principles of On-Scene Management</a:t>
            </a:r>
            <a:endParaRPr/>
          </a:p>
        </p:txBody>
      </p:sp>
      <p:sp>
        <p:nvSpPr>
          <p:cNvPr id="147" name="Google Shape;147;p4"/>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p>
            <a:pPr marL="228594" lvl="0" indent="-228594" algn="l" rtl="0">
              <a:lnSpc>
                <a:spcPct val="100000"/>
              </a:lnSpc>
              <a:spcBef>
                <a:spcPts val="0"/>
              </a:spcBef>
              <a:spcAft>
                <a:spcPts val="0"/>
              </a:spcAft>
              <a:buClr>
                <a:schemeClr val="accent6">
                  <a:lumMod val="75000"/>
                </a:schemeClr>
              </a:buClr>
              <a:buSzPts val="2800"/>
              <a:buChar char="•"/>
            </a:pPr>
            <a:r>
              <a:rPr lang="en-US" dirty="0"/>
              <a:t>Maintain the safety of disaster workers </a:t>
            </a:r>
            <a:endParaRPr dirty="0"/>
          </a:p>
          <a:p>
            <a:pPr marL="228594" lvl="0" indent="-228594" algn="l" rtl="0">
              <a:lnSpc>
                <a:spcPct val="100000"/>
              </a:lnSpc>
              <a:spcBef>
                <a:spcPts val="600"/>
              </a:spcBef>
              <a:spcAft>
                <a:spcPts val="0"/>
              </a:spcAft>
              <a:buClr>
                <a:schemeClr val="accent6">
                  <a:lumMod val="75000"/>
                </a:schemeClr>
              </a:buClr>
              <a:buSzPts val="2800"/>
              <a:buChar char="•"/>
            </a:pPr>
            <a:r>
              <a:rPr lang="en-US" dirty="0"/>
              <a:t>Provide clear leadership and organizational structure </a:t>
            </a:r>
            <a:endParaRPr dirty="0"/>
          </a:p>
          <a:p>
            <a:pPr marL="228594" lvl="0" indent="-228594" algn="l" rtl="0">
              <a:lnSpc>
                <a:spcPct val="100000"/>
              </a:lnSpc>
              <a:spcBef>
                <a:spcPts val="600"/>
              </a:spcBef>
              <a:spcAft>
                <a:spcPts val="0"/>
              </a:spcAft>
              <a:buClr>
                <a:schemeClr val="accent6">
                  <a:lumMod val="75000"/>
                </a:schemeClr>
              </a:buClr>
              <a:buSzPts val="2800"/>
              <a:buChar char="•"/>
            </a:pPr>
            <a:r>
              <a:rPr lang="en-US" dirty="0"/>
              <a:t>Improve effectiveness of rescue efforts </a:t>
            </a:r>
            <a:endParaRPr dirty="0"/>
          </a:p>
        </p:txBody>
      </p:sp>
      <p:sp>
        <p:nvSpPr>
          <p:cNvPr id="148" name="Google Shape;148;p4"/>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2-2</a:t>
            </a:r>
            <a:endParaRPr/>
          </a:p>
        </p:txBody>
      </p:sp>
      <p:sp>
        <p:nvSpPr>
          <p:cNvPr id="149" name="Google Shape;149;p4"/>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150" name="Google Shape;150;p4"/>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2-2</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3"/>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Unit Summary</a:t>
            </a:r>
            <a:r>
              <a:rPr lang="en-US" sz="800"/>
              <a:t> </a:t>
            </a:r>
            <a:r>
              <a:rPr lang="en-US" sz="800">
                <a:solidFill>
                  <a:srgbClr val="448431"/>
                </a:solidFill>
              </a:rPr>
              <a:t>(Unit 2)</a:t>
            </a:r>
            <a:endParaRPr>
              <a:solidFill>
                <a:srgbClr val="448431"/>
              </a:solidFill>
            </a:endParaRPr>
          </a:p>
        </p:txBody>
      </p:sp>
      <p:sp>
        <p:nvSpPr>
          <p:cNvPr id="320" name="Google Shape;320;p23"/>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p>
            <a:pPr indent="-457200">
              <a:spcBef>
                <a:spcPts val="0"/>
              </a:spcBef>
              <a:buClr>
                <a:schemeClr val="accent6">
                  <a:lumMod val="75000"/>
                </a:schemeClr>
              </a:buClr>
            </a:pPr>
            <a:r>
              <a:rPr lang="en-US" dirty="0"/>
              <a:t>ICS provides flexible means of organization </a:t>
            </a:r>
            <a:endParaRPr dirty="0"/>
          </a:p>
          <a:p>
            <a:pPr indent="-457200">
              <a:buClr>
                <a:schemeClr val="accent6">
                  <a:lumMod val="75000"/>
                </a:schemeClr>
              </a:buClr>
            </a:pPr>
            <a:r>
              <a:rPr lang="en-US" dirty="0"/>
              <a:t>Ask “Is it safe?”</a:t>
            </a:r>
            <a:endParaRPr dirty="0"/>
          </a:p>
          <a:p>
            <a:pPr indent="-457200">
              <a:buClr>
                <a:schemeClr val="accent6">
                  <a:lumMod val="75000"/>
                </a:schemeClr>
              </a:buClr>
            </a:pPr>
            <a:r>
              <a:rPr lang="en-US" dirty="0"/>
              <a:t>Document and communicate information to all CERT levels </a:t>
            </a:r>
            <a:endParaRPr dirty="0"/>
          </a:p>
          <a:p>
            <a:pPr indent="-457200">
              <a:buClr>
                <a:schemeClr val="accent6">
                  <a:lumMod val="75000"/>
                </a:schemeClr>
              </a:buClr>
            </a:pPr>
            <a:r>
              <a:rPr lang="en-US" dirty="0"/>
              <a:t>Provide Command Post with ongoing information about damage assessment, group status, and needs </a:t>
            </a:r>
            <a:endParaRPr dirty="0"/>
          </a:p>
          <a:p>
            <a:pPr indent="-457200">
              <a:buClr>
                <a:schemeClr val="accent6">
                  <a:lumMod val="75000"/>
                </a:schemeClr>
              </a:buClr>
            </a:pPr>
            <a:r>
              <a:rPr lang="en-US" dirty="0"/>
              <a:t>Command Post documents and tracks situation status </a:t>
            </a:r>
            <a:endParaRPr dirty="0"/>
          </a:p>
        </p:txBody>
      </p:sp>
      <p:sp>
        <p:nvSpPr>
          <p:cNvPr id="321" name="Google Shape;321;p23"/>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2-25</a:t>
            </a:r>
            <a:endParaRPr/>
          </a:p>
        </p:txBody>
      </p:sp>
      <p:sp>
        <p:nvSpPr>
          <p:cNvPr id="322" name="Google Shape;322;p23"/>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323" name="Google Shape;323;p23"/>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2-21</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4"/>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US" sz="3600"/>
              <a:t>Homework Assignment</a:t>
            </a:r>
            <a:r>
              <a:rPr lang="en-US" sz="720"/>
              <a:t> </a:t>
            </a:r>
            <a:r>
              <a:rPr lang="en-US" sz="720">
                <a:solidFill>
                  <a:srgbClr val="448431"/>
                </a:solidFill>
              </a:rPr>
              <a:t>(Unit 2)</a:t>
            </a:r>
            <a:endParaRPr sz="3600">
              <a:solidFill>
                <a:srgbClr val="448431"/>
              </a:solidFill>
            </a:endParaRPr>
          </a:p>
        </p:txBody>
      </p:sp>
      <p:sp>
        <p:nvSpPr>
          <p:cNvPr id="329" name="Google Shape;329;p24"/>
          <p:cNvSpPr txBox="1">
            <a:spLocks noGrp="1"/>
          </p:cNvSpPr>
          <p:nvPr>
            <p:ph type="body" idx="1"/>
          </p:nvPr>
        </p:nvSpPr>
        <p:spPr>
          <a:xfrm>
            <a:off x="315142" y="1656678"/>
            <a:ext cx="8512974" cy="4645696"/>
          </a:xfrm>
          <a:prstGeom prst="rect">
            <a:avLst/>
          </a:prstGeom>
          <a:noFill/>
          <a:ln>
            <a:noFill/>
          </a:ln>
        </p:spPr>
        <p:txBody>
          <a:bodyPr spcFirstLastPara="1" wrap="square" lIns="91425" tIns="45700" rIns="91425" bIns="45700" anchor="t" anchorCtr="0">
            <a:normAutofit/>
          </a:bodyPr>
          <a:lstStyle/>
          <a:p>
            <a:pPr marL="228594" lvl="0" indent="-228594" algn="l" rtl="0">
              <a:lnSpc>
                <a:spcPct val="100000"/>
              </a:lnSpc>
              <a:spcBef>
                <a:spcPts val="0"/>
              </a:spcBef>
              <a:spcAft>
                <a:spcPts val="600"/>
              </a:spcAft>
              <a:buClr>
                <a:schemeClr val="accent6">
                  <a:lumMod val="75000"/>
                </a:schemeClr>
              </a:buClr>
              <a:buSzPts val="2800"/>
              <a:buChar char="•"/>
            </a:pPr>
            <a:r>
              <a:rPr lang="en-US" dirty="0"/>
              <a:t>Read Unit 3 (Disaster Medical Part 1) to be covered in next session </a:t>
            </a:r>
            <a:endParaRPr dirty="0"/>
          </a:p>
          <a:p>
            <a:pPr marL="228594" lvl="0" indent="-228594" algn="l" rtl="0">
              <a:lnSpc>
                <a:spcPct val="100000"/>
              </a:lnSpc>
              <a:spcBef>
                <a:spcPts val="600"/>
              </a:spcBef>
              <a:spcAft>
                <a:spcPts val="600"/>
              </a:spcAft>
              <a:buClr>
                <a:schemeClr val="accent6">
                  <a:lumMod val="75000"/>
                </a:schemeClr>
              </a:buClr>
              <a:buSzPts val="2800"/>
              <a:buChar char="•"/>
            </a:pPr>
            <a:r>
              <a:rPr lang="en-US" dirty="0"/>
              <a:t>Bring unusual splinting materials</a:t>
            </a:r>
            <a:endParaRPr dirty="0"/>
          </a:p>
          <a:p>
            <a:pPr marL="228594" lvl="0" indent="-228594" algn="l" rtl="0">
              <a:lnSpc>
                <a:spcPct val="100000"/>
              </a:lnSpc>
              <a:spcBef>
                <a:spcPts val="600"/>
              </a:spcBef>
              <a:spcAft>
                <a:spcPts val="600"/>
              </a:spcAft>
              <a:buClr>
                <a:schemeClr val="accent6">
                  <a:lumMod val="75000"/>
                </a:schemeClr>
              </a:buClr>
              <a:buSzPts val="2800"/>
              <a:buChar char="•"/>
            </a:pPr>
            <a:r>
              <a:rPr lang="en-US" dirty="0"/>
              <a:t>Wear appropriate clothes to next session</a:t>
            </a:r>
            <a:endParaRPr dirty="0"/>
          </a:p>
        </p:txBody>
      </p:sp>
      <p:sp>
        <p:nvSpPr>
          <p:cNvPr id="331" name="Google Shape;331;p24"/>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332" name="Google Shape;332;p24"/>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2-22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5"/>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US" sz="3600" dirty="0"/>
              <a:t>On-Scene Management</a:t>
            </a:r>
            <a:endParaRPr dirty="0"/>
          </a:p>
        </p:txBody>
      </p:sp>
      <p:sp>
        <p:nvSpPr>
          <p:cNvPr id="156" name="Google Shape;156;p5"/>
          <p:cNvSpPr txBox="1">
            <a:spLocks noGrp="1"/>
          </p:cNvSpPr>
          <p:nvPr>
            <p:ph type="body" idx="1"/>
          </p:nvPr>
        </p:nvSpPr>
        <p:spPr>
          <a:xfrm>
            <a:off x="315142" y="1521229"/>
            <a:ext cx="5372736" cy="4781145"/>
          </a:xfrm>
          <a:prstGeom prst="rect">
            <a:avLst/>
          </a:prstGeom>
          <a:noFill/>
          <a:ln>
            <a:noFill/>
          </a:ln>
        </p:spPr>
        <p:txBody>
          <a:bodyPr spcFirstLastPara="1" wrap="square" lIns="91425" tIns="45700" rIns="91425" bIns="45700" anchor="t" anchorCtr="0">
            <a:normAutofit/>
          </a:bodyPr>
          <a:lstStyle/>
          <a:p>
            <a:pPr indent="-457200">
              <a:spcBef>
                <a:spcPts val="0"/>
              </a:spcBef>
              <a:buClr>
                <a:schemeClr val="accent6">
                  <a:lumMod val="75000"/>
                </a:schemeClr>
              </a:buClr>
            </a:pPr>
            <a:r>
              <a:rPr lang="en-US" dirty="0"/>
              <a:t>Well-defined management structure</a:t>
            </a:r>
            <a:endParaRPr dirty="0"/>
          </a:p>
          <a:p>
            <a:pPr indent="-457200">
              <a:buClr>
                <a:schemeClr val="accent6">
                  <a:lumMod val="75000"/>
                </a:schemeClr>
              </a:buClr>
            </a:pPr>
            <a:r>
              <a:rPr lang="en-US" dirty="0"/>
              <a:t>Manageable span of control</a:t>
            </a:r>
            <a:endParaRPr dirty="0"/>
          </a:p>
          <a:p>
            <a:pPr indent="-457200">
              <a:buClr>
                <a:schemeClr val="accent6">
                  <a:lumMod val="75000"/>
                </a:schemeClr>
              </a:buClr>
            </a:pPr>
            <a:r>
              <a:rPr lang="en-US" dirty="0"/>
              <a:t>Common terminology</a:t>
            </a:r>
            <a:endParaRPr dirty="0"/>
          </a:p>
          <a:p>
            <a:pPr indent="-457200">
              <a:buClr>
                <a:schemeClr val="accent6">
                  <a:lumMod val="75000"/>
                </a:schemeClr>
              </a:buClr>
            </a:pPr>
            <a:r>
              <a:rPr lang="en-US" dirty="0"/>
              <a:t>Effective communication</a:t>
            </a:r>
            <a:endParaRPr dirty="0"/>
          </a:p>
          <a:p>
            <a:pPr indent="-457200">
              <a:buClr>
                <a:schemeClr val="accent6">
                  <a:lumMod val="75000"/>
                </a:schemeClr>
              </a:buClr>
            </a:pPr>
            <a:r>
              <a:rPr lang="en-US" dirty="0"/>
              <a:t>Consolidated action plans</a:t>
            </a:r>
            <a:endParaRPr dirty="0"/>
          </a:p>
          <a:p>
            <a:pPr indent="-457200">
              <a:buClr>
                <a:schemeClr val="accent6">
                  <a:lumMod val="75000"/>
                </a:schemeClr>
              </a:buClr>
            </a:pPr>
            <a:r>
              <a:rPr lang="en-US" dirty="0"/>
              <a:t>Comprehensive resource management</a:t>
            </a:r>
            <a:endParaRPr dirty="0"/>
          </a:p>
          <a:p>
            <a:pPr indent="-457200">
              <a:buClr>
                <a:schemeClr val="accent6">
                  <a:lumMod val="75000"/>
                </a:schemeClr>
              </a:buClr>
            </a:pPr>
            <a:r>
              <a:rPr lang="en-US" dirty="0"/>
              <a:t>Accountability</a:t>
            </a:r>
            <a:endParaRPr dirty="0"/>
          </a:p>
        </p:txBody>
      </p:sp>
      <p:sp>
        <p:nvSpPr>
          <p:cNvPr id="157" name="Google Shape;157;p5"/>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2-2</a:t>
            </a:r>
            <a:endParaRPr/>
          </a:p>
        </p:txBody>
      </p:sp>
      <p:sp>
        <p:nvSpPr>
          <p:cNvPr id="158" name="Google Shape;158;p5"/>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159" name="Google Shape;159;p5"/>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2-3</a:t>
            </a:r>
            <a:endParaRPr/>
          </a:p>
        </p:txBody>
      </p:sp>
      <p:pic>
        <p:nvPicPr>
          <p:cNvPr id="2" name="Picture 1">
            <a:extLst>
              <a:ext uri="{FF2B5EF4-FFF2-40B4-BE49-F238E27FC236}">
                <a16:creationId xmlns:a16="http://schemas.microsoft.com/office/drawing/2014/main" id="{FF55518C-7845-E738-43CE-2533D95DF08A}"/>
              </a:ext>
            </a:extLst>
          </p:cNvPr>
          <p:cNvPicPr>
            <a:picLocks noChangeAspect="1"/>
          </p:cNvPicPr>
          <p:nvPr/>
        </p:nvPicPr>
        <p:blipFill rotWithShape="1">
          <a:blip r:embed="rId3"/>
          <a:srcRect t="11843" r="9258" b="3469"/>
          <a:stretch/>
        </p:blipFill>
        <p:spPr>
          <a:xfrm>
            <a:off x="5109065" y="3084161"/>
            <a:ext cx="3847003" cy="23765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50E2-93C7-4F4F-B8CF-7FEAAFF95828}"/>
              </a:ext>
            </a:extLst>
          </p:cNvPr>
          <p:cNvSpPr>
            <a:spLocks noGrp="1"/>
          </p:cNvSpPr>
          <p:nvPr>
            <p:ph type="title"/>
          </p:nvPr>
        </p:nvSpPr>
        <p:spPr/>
        <p:txBody>
          <a:bodyPr>
            <a:normAutofit fontScale="90000"/>
          </a:bodyPr>
          <a:lstStyle/>
          <a:p>
            <a:r>
              <a:rPr lang="en-US" altLang="en-US" dirty="0"/>
              <a:t>Objectives for On-scene Management</a:t>
            </a:r>
            <a:endParaRPr lang="en-US" dirty="0"/>
          </a:p>
        </p:txBody>
      </p:sp>
      <p:sp>
        <p:nvSpPr>
          <p:cNvPr id="3" name="Text Placeholder 2">
            <a:extLst>
              <a:ext uri="{FF2B5EF4-FFF2-40B4-BE49-F238E27FC236}">
                <a16:creationId xmlns:a16="http://schemas.microsoft.com/office/drawing/2014/main" id="{E1D2CF73-49EE-9B44-8F35-18167C6B68CE}"/>
              </a:ext>
            </a:extLst>
          </p:cNvPr>
          <p:cNvSpPr>
            <a:spLocks noGrp="1"/>
          </p:cNvSpPr>
          <p:nvPr>
            <p:ph type="body" idx="1"/>
          </p:nvPr>
        </p:nvSpPr>
        <p:spPr/>
        <p:txBody>
          <a:bodyPr/>
          <a:lstStyle/>
          <a:p>
            <a:pPr marL="609600" indent="-609600" eaLnBrk="1" hangingPunct="1">
              <a:buClr>
                <a:schemeClr val="accent6">
                  <a:lumMod val="75000"/>
                </a:schemeClr>
              </a:buClr>
              <a:buFont typeface="Arial" charset="0"/>
              <a:buAutoNum type="arabicPeriod"/>
            </a:pPr>
            <a:r>
              <a:rPr lang="en-US" altLang="en-US" sz="3600" dirty="0"/>
              <a:t>Identify scope of incident</a:t>
            </a:r>
          </a:p>
          <a:p>
            <a:pPr marL="609600" indent="-609600" eaLnBrk="1" hangingPunct="1">
              <a:buClr>
                <a:schemeClr val="accent6">
                  <a:lumMod val="75000"/>
                </a:schemeClr>
              </a:buClr>
              <a:buFont typeface="Arial" charset="0"/>
              <a:buAutoNum type="arabicPeriod"/>
            </a:pPr>
            <a:r>
              <a:rPr lang="en-US" altLang="en-US" sz="3600" dirty="0"/>
              <a:t>Determine overall strategy</a:t>
            </a:r>
          </a:p>
          <a:p>
            <a:pPr marL="609600" indent="-609600" eaLnBrk="1" hangingPunct="1">
              <a:buClr>
                <a:schemeClr val="accent6">
                  <a:lumMod val="75000"/>
                </a:schemeClr>
              </a:buClr>
              <a:buFont typeface="Arial" charset="0"/>
              <a:buAutoNum type="arabicPeriod"/>
            </a:pPr>
            <a:r>
              <a:rPr lang="en-US" altLang="en-US" sz="3600" dirty="0"/>
              <a:t>Set priorities</a:t>
            </a:r>
          </a:p>
          <a:p>
            <a:pPr marL="609600" indent="-609600" eaLnBrk="1" hangingPunct="1">
              <a:buClr>
                <a:schemeClr val="accent6">
                  <a:lumMod val="75000"/>
                </a:schemeClr>
              </a:buClr>
              <a:buFont typeface="Arial" charset="0"/>
              <a:buAutoNum type="arabicPeriod"/>
            </a:pPr>
            <a:r>
              <a:rPr lang="en-US" altLang="en-US" sz="3600" dirty="0"/>
              <a:t>Deploy resources</a:t>
            </a:r>
          </a:p>
          <a:p>
            <a:pPr marL="609600" indent="-609600" eaLnBrk="1" hangingPunct="1">
              <a:buClr>
                <a:schemeClr val="accent6">
                  <a:lumMod val="75000"/>
                </a:schemeClr>
              </a:buClr>
              <a:buFont typeface="Arial" charset="0"/>
              <a:buAutoNum type="arabicPeriod"/>
            </a:pPr>
            <a:r>
              <a:rPr lang="en-US" altLang="en-US" sz="3600" dirty="0"/>
              <a:t>Document actions and results</a:t>
            </a:r>
          </a:p>
          <a:p>
            <a:endParaRPr lang="en-US" dirty="0"/>
          </a:p>
        </p:txBody>
      </p:sp>
      <p:sp>
        <p:nvSpPr>
          <p:cNvPr id="4" name="Text Placeholder 3">
            <a:extLst>
              <a:ext uri="{FF2B5EF4-FFF2-40B4-BE49-F238E27FC236}">
                <a16:creationId xmlns:a16="http://schemas.microsoft.com/office/drawing/2014/main" id="{D1F163E0-F7DB-C045-B2C6-4D4F5D6EA988}"/>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9B2B22E0-255D-204B-9E9D-1EFE6EE33F46}"/>
              </a:ext>
            </a:extLst>
          </p:cNvPr>
          <p:cNvSpPr>
            <a:spLocks noGrp="1"/>
          </p:cNvSpPr>
          <p:nvPr>
            <p:ph type="body" idx="3"/>
          </p:nvPr>
        </p:nvSpPr>
        <p:spPr/>
        <p:txBody>
          <a:bodyPr/>
          <a:lstStyle/>
          <a:p>
            <a:endParaRPr lang="en-US"/>
          </a:p>
        </p:txBody>
      </p:sp>
    </p:spTree>
    <p:extLst>
      <p:ext uri="{BB962C8B-B14F-4D97-AF65-F5344CB8AC3E}">
        <p14:creationId xmlns:p14="http://schemas.microsoft.com/office/powerpoint/2010/main" val="1703722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315142" y="320678"/>
            <a:ext cx="5806851" cy="10176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Arial"/>
              <a:buNone/>
            </a:pPr>
            <a:r>
              <a:rPr lang="en-US" sz="3600"/>
              <a:t>Incident Command System</a:t>
            </a:r>
            <a:endParaRPr/>
          </a:p>
        </p:txBody>
      </p:sp>
      <p:pic>
        <p:nvPicPr>
          <p:cNvPr id="174" name="Google Shape;174;p7" descr="An organizational chart for the Incident Command System. Command Staff and General Staff fall under Incident Command. The Command Staff consist of a Public Information Officer, Safety Officer, and Liaison Officer. The General Staff consist of an Operations Section Chief, Intelligence/Investigations Section Chief, Planning Section Chief, Logistics Section Chief, and a Finance/Administration Chief. "/>
          <p:cNvPicPr preferRelativeResize="0">
            <a:picLocks noGrp="1"/>
          </p:cNvPicPr>
          <p:nvPr>
            <p:ph type="body" idx="1"/>
          </p:nvPr>
        </p:nvPicPr>
        <p:blipFill rotWithShape="1">
          <a:blip r:embed="rId3">
            <a:alphaModFix/>
          </a:blip>
          <a:srcRect/>
          <a:stretch/>
        </p:blipFill>
        <p:spPr>
          <a:xfrm>
            <a:off x="946673" y="1602889"/>
            <a:ext cx="7143077" cy="4130715"/>
          </a:xfrm>
          <a:prstGeom prst="rect">
            <a:avLst/>
          </a:prstGeom>
          <a:noFill/>
          <a:ln>
            <a:noFill/>
          </a:ln>
        </p:spPr>
      </p:pic>
      <p:sp>
        <p:nvSpPr>
          <p:cNvPr id="175" name="Google Shape;175;p7"/>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dirty="0"/>
              <a:t>PM 2-3</a:t>
            </a:r>
            <a:endParaRPr dirty="0"/>
          </a:p>
        </p:txBody>
      </p:sp>
      <p:sp>
        <p:nvSpPr>
          <p:cNvPr id="176" name="Google Shape;176;p7"/>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177" name="Google Shape;177;p7"/>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2-5</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2231-662D-4348-95F8-14F12788CBCD}"/>
              </a:ext>
            </a:extLst>
          </p:cNvPr>
          <p:cNvSpPr>
            <a:spLocks noGrp="1"/>
          </p:cNvSpPr>
          <p:nvPr>
            <p:ph type="title"/>
          </p:nvPr>
        </p:nvSpPr>
        <p:spPr>
          <a:xfrm>
            <a:off x="315143" y="220336"/>
            <a:ext cx="6717425" cy="963777"/>
          </a:xfrm>
        </p:spPr>
        <p:txBody>
          <a:bodyPr>
            <a:normAutofit/>
          </a:bodyPr>
          <a:lstStyle/>
          <a:p>
            <a:r>
              <a:rPr lang="en-US" dirty="0"/>
              <a:t>Incident Command System</a:t>
            </a:r>
          </a:p>
        </p:txBody>
      </p:sp>
      <p:sp>
        <p:nvSpPr>
          <p:cNvPr id="4" name="Text Placeholder 3">
            <a:extLst>
              <a:ext uri="{FF2B5EF4-FFF2-40B4-BE49-F238E27FC236}">
                <a16:creationId xmlns:a16="http://schemas.microsoft.com/office/drawing/2014/main" id="{70062349-3584-2B48-B190-54C2CA04AC7B}"/>
              </a:ext>
            </a:extLst>
          </p:cNvPr>
          <p:cNvSpPr>
            <a:spLocks noGrp="1"/>
          </p:cNvSpPr>
          <p:nvPr>
            <p:ph type="body" idx="2"/>
          </p:nvPr>
        </p:nvSpPr>
        <p:spPr/>
        <p:txBody>
          <a:bodyPr/>
          <a:lstStyle/>
          <a:p>
            <a:endParaRPr lang="en-US" dirty="0"/>
          </a:p>
        </p:txBody>
      </p:sp>
      <p:sp>
        <p:nvSpPr>
          <p:cNvPr id="5" name="Text Placeholder 4">
            <a:extLst>
              <a:ext uri="{FF2B5EF4-FFF2-40B4-BE49-F238E27FC236}">
                <a16:creationId xmlns:a16="http://schemas.microsoft.com/office/drawing/2014/main" id="{A6CD7934-F29D-CB44-A709-845D7A6DE429}"/>
              </a:ext>
            </a:extLst>
          </p:cNvPr>
          <p:cNvSpPr>
            <a:spLocks noGrp="1"/>
          </p:cNvSpPr>
          <p:nvPr>
            <p:ph type="body" idx="3"/>
          </p:nvPr>
        </p:nvSpPr>
        <p:spPr/>
        <p:txBody>
          <a:bodyPr/>
          <a:lstStyle/>
          <a:p>
            <a:endParaRPr lang="en-US"/>
          </a:p>
        </p:txBody>
      </p:sp>
      <p:sp>
        <p:nvSpPr>
          <p:cNvPr id="14" name="TextBox 4">
            <a:extLst>
              <a:ext uri="{FF2B5EF4-FFF2-40B4-BE49-F238E27FC236}">
                <a16:creationId xmlns:a16="http://schemas.microsoft.com/office/drawing/2014/main" id="{0CABD95E-89BE-6E4F-886E-519599618C1B}"/>
              </a:ext>
            </a:extLst>
          </p:cNvPr>
          <p:cNvSpPr txBox="1">
            <a:spLocks noChangeArrowheads="1"/>
          </p:cNvSpPr>
          <p:nvPr/>
        </p:nvSpPr>
        <p:spPr bwMode="auto">
          <a:xfrm>
            <a:off x="315143" y="4737010"/>
            <a:ext cx="1914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00"/>
              </a:buClr>
              <a:buFont typeface="Arial" charset="0"/>
              <a:buChar char="●"/>
              <a:defRPr sz="3200">
                <a:solidFill>
                  <a:srgbClr val="006600"/>
                </a:solidFill>
                <a:latin typeface="Arial" charset="0"/>
              </a:defRPr>
            </a:lvl1pPr>
            <a:lvl2pPr marL="37931725" indent="-37474525" eaLnBrk="0" hangingPunct="0">
              <a:spcBef>
                <a:spcPct val="20000"/>
              </a:spcBef>
              <a:buClr>
                <a:srgbClr val="006600"/>
              </a:buClr>
              <a:buFont typeface="Wingdings" pitchFamily="2" charset="2"/>
              <a:buChar char="§"/>
              <a:defRPr sz="2800">
                <a:solidFill>
                  <a:srgbClr val="006600"/>
                </a:solidFill>
                <a:latin typeface="Arial" charset="0"/>
              </a:defRPr>
            </a:lvl2pPr>
            <a:lvl3pPr marL="1143000" indent="-228600" eaLnBrk="0" hangingPunct="0">
              <a:spcBef>
                <a:spcPct val="20000"/>
              </a:spcBef>
              <a:buClr>
                <a:srgbClr val="006600"/>
              </a:buClr>
              <a:buFont typeface="Wingdings" pitchFamily="2" charset="2"/>
              <a:buChar char="v"/>
              <a:defRPr sz="2400">
                <a:solidFill>
                  <a:srgbClr val="006600"/>
                </a:solidFill>
                <a:latin typeface="Arial" charset="0"/>
              </a:defRPr>
            </a:lvl3pPr>
            <a:lvl4pPr marL="1600200" indent="-228600" eaLnBrk="0" hangingPunct="0">
              <a:spcBef>
                <a:spcPct val="20000"/>
              </a:spcBef>
              <a:buClr>
                <a:srgbClr val="006600"/>
              </a:buClr>
              <a:buFont typeface="Wingdings" pitchFamily="2" charset="2"/>
              <a:buChar char="§"/>
              <a:defRPr sz="2000">
                <a:solidFill>
                  <a:srgbClr val="006600"/>
                </a:solidFill>
                <a:latin typeface="Arial" charset="0"/>
              </a:defRPr>
            </a:lvl4pPr>
            <a:lvl5pPr marL="2057400" indent="-228600" eaLnBrk="0" hangingPunct="0">
              <a:spcBef>
                <a:spcPct val="20000"/>
              </a:spcBef>
              <a:buClr>
                <a:srgbClr val="006600"/>
              </a:buClr>
              <a:buFont typeface="Wingdings" pitchFamily="2" charset="2"/>
              <a:buChar char="v"/>
              <a:defRPr sz="1600">
                <a:solidFill>
                  <a:srgbClr val="006600"/>
                </a:solidFill>
                <a:latin typeface="Arial" charset="0"/>
              </a:defRPr>
            </a:lvl5pPr>
            <a:lvl6pPr marL="25146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6pPr>
            <a:lvl7pPr marL="29718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7pPr>
            <a:lvl8pPr marL="34290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8pPr>
            <a:lvl9pPr marL="38862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9pPr>
          </a:lstStyle>
          <a:p>
            <a:pPr algn="ctr" eaLnBrk="1" hangingPunct="1">
              <a:spcBef>
                <a:spcPct val="0"/>
              </a:spcBef>
              <a:buClrTx/>
              <a:buFontTx/>
              <a:buNone/>
            </a:pPr>
            <a:r>
              <a:rPr lang="en-US" altLang="en-US" sz="1800" i="1" dirty="0">
                <a:solidFill>
                  <a:schemeClr val="tx1"/>
                </a:solidFill>
                <a:ea typeface="ＭＳ Ｐゴシック" pitchFamily="34" charset="-128"/>
              </a:rPr>
              <a:t>The “Doers”</a:t>
            </a:r>
          </a:p>
          <a:p>
            <a:pPr algn="ctr" eaLnBrk="1" hangingPunct="1">
              <a:spcBef>
                <a:spcPct val="0"/>
              </a:spcBef>
              <a:buClrTx/>
              <a:buFontTx/>
              <a:buNone/>
            </a:pPr>
            <a:r>
              <a:rPr lang="en-US" altLang="en-US" sz="1400" i="1" dirty="0">
                <a:solidFill>
                  <a:schemeClr val="tx1"/>
                </a:solidFill>
                <a:ea typeface="ＭＳ Ｐゴシック" pitchFamily="34" charset="-128"/>
              </a:rPr>
              <a:t>Fire Suppression</a:t>
            </a:r>
          </a:p>
          <a:p>
            <a:pPr algn="ctr" eaLnBrk="1" hangingPunct="1">
              <a:spcBef>
                <a:spcPct val="0"/>
              </a:spcBef>
              <a:buClrTx/>
              <a:buFontTx/>
              <a:buNone/>
            </a:pPr>
            <a:r>
              <a:rPr lang="en-US" altLang="en-US" sz="1400" i="1" dirty="0">
                <a:solidFill>
                  <a:schemeClr val="tx1"/>
                </a:solidFill>
                <a:ea typeface="ＭＳ Ｐゴシック" pitchFamily="34" charset="-128"/>
              </a:rPr>
              <a:t>Search &amp; Rescue</a:t>
            </a:r>
          </a:p>
          <a:p>
            <a:pPr algn="ctr" eaLnBrk="1" hangingPunct="1">
              <a:spcBef>
                <a:spcPct val="0"/>
              </a:spcBef>
              <a:buClrTx/>
              <a:buFontTx/>
              <a:buNone/>
            </a:pPr>
            <a:r>
              <a:rPr lang="en-US" altLang="en-US" sz="1400" i="1" dirty="0">
                <a:solidFill>
                  <a:schemeClr val="tx1"/>
                </a:solidFill>
                <a:ea typeface="ＭＳ Ｐゴシック" pitchFamily="34" charset="-128"/>
              </a:rPr>
              <a:t>Medical Operations </a:t>
            </a:r>
          </a:p>
        </p:txBody>
      </p:sp>
      <p:sp>
        <p:nvSpPr>
          <p:cNvPr id="15" name="Rectangle 5">
            <a:extLst>
              <a:ext uri="{FF2B5EF4-FFF2-40B4-BE49-F238E27FC236}">
                <a16:creationId xmlns:a16="http://schemas.microsoft.com/office/drawing/2014/main" id="{DE8C3F0E-CA18-9C49-9FA8-83B1CC2A2ED3}"/>
              </a:ext>
            </a:extLst>
          </p:cNvPr>
          <p:cNvSpPr>
            <a:spLocks noChangeArrowheads="1"/>
          </p:cNvSpPr>
          <p:nvPr/>
        </p:nvSpPr>
        <p:spPr bwMode="auto">
          <a:xfrm>
            <a:off x="4995885" y="4828655"/>
            <a:ext cx="168507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6600"/>
              </a:buClr>
              <a:buFont typeface="Arial" charset="0"/>
              <a:buChar char="●"/>
              <a:defRPr sz="3200">
                <a:solidFill>
                  <a:srgbClr val="006600"/>
                </a:solidFill>
                <a:latin typeface="Arial" charset="0"/>
              </a:defRPr>
            </a:lvl1pPr>
            <a:lvl2pPr marL="37931725" indent="-37474525" eaLnBrk="0" hangingPunct="0">
              <a:spcBef>
                <a:spcPct val="20000"/>
              </a:spcBef>
              <a:buClr>
                <a:srgbClr val="006600"/>
              </a:buClr>
              <a:buFont typeface="Wingdings" pitchFamily="2" charset="2"/>
              <a:buChar char="§"/>
              <a:defRPr sz="2800">
                <a:solidFill>
                  <a:srgbClr val="006600"/>
                </a:solidFill>
                <a:latin typeface="Arial" charset="0"/>
              </a:defRPr>
            </a:lvl2pPr>
            <a:lvl3pPr marL="1143000" indent="-228600" eaLnBrk="0" hangingPunct="0">
              <a:spcBef>
                <a:spcPct val="20000"/>
              </a:spcBef>
              <a:buClr>
                <a:srgbClr val="006600"/>
              </a:buClr>
              <a:buFont typeface="Wingdings" pitchFamily="2" charset="2"/>
              <a:buChar char="v"/>
              <a:defRPr sz="2400">
                <a:solidFill>
                  <a:srgbClr val="006600"/>
                </a:solidFill>
                <a:latin typeface="Arial" charset="0"/>
              </a:defRPr>
            </a:lvl3pPr>
            <a:lvl4pPr marL="1600200" indent="-228600" eaLnBrk="0" hangingPunct="0">
              <a:spcBef>
                <a:spcPct val="20000"/>
              </a:spcBef>
              <a:buClr>
                <a:srgbClr val="006600"/>
              </a:buClr>
              <a:buFont typeface="Wingdings" pitchFamily="2" charset="2"/>
              <a:buChar char="§"/>
              <a:defRPr sz="2000">
                <a:solidFill>
                  <a:srgbClr val="006600"/>
                </a:solidFill>
                <a:latin typeface="Arial" charset="0"/>
              </a:defRPr>
            </a:lvl4pPr>
            <a:lvl5pPr marL="2057400" indent="-228600" eaLnBrk="0" hangingPunct="0">
              <a:spcBef>
                <a:spcPct val="20000"/>
              </a:spcBef>
              <a:buClr>
                <a:srgbClr val="006600"/>
              </a:buClr>
              <a:buFont typeface="Wingdings" pitchFamily="2" charset="2"/>
              <a:buChar char="v"/>
              <a:defRPr sz="1600">
                <a:solidFill>
                  <a:srgbClr val="006600"/>
                </a:solidFill>
                <a:latin typeface="Arial" charset="0"/>
              </a:defRPr>
            </a:lvl5pPr>
            <a:lvl6pPr marL="25146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6pPr>
            <a:lvl7pPr marL="29718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7pPr>
            <a:lvl8pPr marL="34290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8pPr>
            <a:lvl9pPr marL="38862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9pPr>
          </a:lstStyle>
          <a:p>
            <a:pPr algn="ctr" eaLnBrk="1" hangingPunct="1">
              <a:spcBef>
                <a:spcPct val="0"/>
              </a:spcBef>
              <a:buClrTx/>
              <a:buFontTx/>
              <a:buNone/>
            </a:pPr>
            <a:r>
              <a:rPr lang="en-US" altLang="en-US" sz="1800" i="1" dirty="0">
                <a:solidFill>
                  <a:schemeClr val="tx1"/>
                </a:solidFill>
                <a:ea typeface="ＭＳ Ｐゴシック" pitchFamily="34" charset="-128"/>
              </a:rPr>
              <a:t>The “Thinkers”</a:t>
            </a:r>
          </a:p>
          <a:p>
            <a:pPr algn="ctr" eaLnBrk="1" hangingPunct="1">
              <a:spcBef>
                <a:spcPct val="0"/>
              </a:spcBef>
              <a:buClrTx/>
              <a:buFontTx/>
              <a:buNone/>
            </a:pPr>
            <a:r>
              <a:rPr lang="en-US" altLang="en-US" sz="1400" i="1" dirty="0">
                <a:solidFill>
                  <a:schemeClr val="tx1"/>
                </a:solidFill>
                <a:ea typeface="ＭＳ Ｐゴシック" pitchFamily="34" charset="-128"/>
              </a:rPr>
              <a:t>Planning, </a:t>
            </a:r>
          </a:p>
          <a:p>
            <a:pPr algn="ctr" eaLnBrk="1" hangingPunct="1">
              <a:spcBef>
                <a:spcPct val="0"/>
              </a:spcBef>
              <a:buClrTx/>
              <a:buFontTx/>
              <a:buNone/>
            </a:pPr>
            <a:r>
              <a:rPr lang="en-US" altLang="en-US" sz="1400" i="1" dirty="0">
                <a:solidFill>
                  <a:schemeClr val="tx1"/>
                </a:solidFill>
                <a:ea typeface="ＭＳ Ｐゴシック" pitchFamily="34" charset="-128"/>
              </a:rPr>
              <a:t>People, Paper</a:t>
            </a:r>
          </a:p>
        </p:txBody>
      </p:sp>
      <p:sp>
        <p:nvSpPr>
          <p:cNvPr id="16" name="Rectangle 6">
            <a:extLst>
              <a:ext uri="{FF2B5EF4-FFF2-40B4-BE49-F238E27FC236}">
                <a16:creationId xmlns:a16="http://schemas.microsoft.com/office/drawing/2014/main" id="{055BCD27-AC4E-614F-A0F0-9F4E54D4A75B}"/>
              </a:ext>
            </a:extLst>
          </p:cNvPr>
          <p:cNvSpPr>
            <a:spLocks noChangeArrowheads="1"/>
          </p:cNvSpPr>
          <p:nvPr/>
        </p:nvSpPr>
        <p:spPr bwMode="auto">
          <a:xfrm>
            <a:off x="7095029" y="4828655"/>
            <a:ext cx="1844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00"/>
              </a:buClr>
              <a:buFont typeface="Arial" charset="0"/>
              <a:buChar char="●"/>
              <a:defRPr sz="3200">
                <a:solidFill>
                  <a:srgbClr val="006600"/>
                </a:solidFill>
                <a:latin typeface="Arial" charset="0"/>
              </a:defRPr>
            </a:lvl1pPr>
            <a:lvl2pPr marL="37931725" indent="-37474525" eaLnBrk="0" hangingPunct="0">
              <a:spcBef>
                <a:spcPct val="20000"/>
              </a:spcBef>
              <a:buClr>
                <a:srgbClr val="006600"/>
              </a:buClr>
              <a:buFont typeface="Wingdings" pitchFamily="2" charset="2"/>
              <a:buChar char="§"/>
              <a:defRPr sz="2800">
                <a:solidFill>
                  <a:srgbClr val="006600"/>
                </a:solidFill>
                <a:latin typeface="Arial" charset="0"/>
              </a:defRPr>
            </a:lvl2pPr>
            <a:lvl3pPr marL="1143000" indent="-228600" eaLnBrk="0" hangingPunct="0">
              <a:spcBef>
                <a:spcPct val="20000"/>
              </a:spcBef>
              <a:buClr>
                <a:srgbClr val="006600"/>
              </a:buClr>
              <a:buFont typeface="Wingdings" pitchFamily="2" charset="2"/>
              <a:buChar char="v"/>
              <a:defRPr sz="2400">
                <a:solidFill>
                  <a:srgbClr val="006600"/>
                </a:solidFill>
                <a:latin typeface="Arial" charset="0"/>
              </a:defRPr>
            </a:lvl3pPr>
            <a:lvl4pPr marL="1600200" indent="-228600" eaLnBrk="0" hangingPunct="0">
              <a:spcBef>
                <a:spcPct val="20000"/>
              </a:spcBef>
              <a:buClr>
                <a:srgbClr val="006600"/>
              </a:buClr>
              <a:buFont typeface="Wingdings" pitchFamily="2" charset="2"/>
              <a:buChar char="§"/>
              <a:defRPr sz="2000">
                <a:solidFill>
                  <a:srgbClr val="006600"/>
                </a:solidFill>
                <a:latin typeface="Arial" charset="0"/>
              </a:defRPr>
            </a:lvl4pPr>
            <a:lvl5pPr marL="2057400" indent="-228600" eaLnBrk="0" hangingPunct="0">
              <a:spcBef>
                <a:spcPct val="20000"/>
              </a:spcBef>
              <a:buClr>
                <a:srgbClr val="006600"/>
              </a:buClr>
              <a:buFont typeface="Wingdings" pitchFamily="2" charset="2"/>
              <a:buChar char="v"/>
              <a:defRPr sz="1600">
                <a:solidFill>
                  <a:srgbClr val="006600"/>
                </a:solidFill>
                <a:latin typeface="Arial" charset="0"/>
              </a:defRPr>
            </a:lvl5pPr>
            <a:lvl6pPr marL="25146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6pPr>
            <a:lvl7pPr marL="29718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7pPr>
            <a:lvl8pPr marL="34290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8pPr>
            <a:lvl9pPr marL="38862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9pPr>
          </a:lstStyle>
          <a:p>
            <a:pPr algn="ctr" eaLnBrk="1" hangingPunct="1">
              <a:spcBef>
                <a:spcPct val="0"/>
              </a:spcBef>
              <a:buClrTx/>
              <a:buFontTx/>
              <a:buNone/>
            </a:pPr>
            <a:r>
              <a:rPr lang="en-US" altLang="en-US" sz="1800" i="1" dirty="0">
                <a:solidFill>
                  <a:schemeClr val="tx1"/>
                </a:solidFill>
                <a:ea typeface="ＭＳ Ｐゴシック" pitchFamily="34" charset="-128"/>
              </a:rPr>
              <a:t>Rarely Needed</a:t>
            </a:r>
          </a:p>
          <a:p>
            <a:pPr algn="ctr" eaLnBrk="1" hangingPunct="1">
              <a:spcBef>
                <a:spcPct val="0"/>
              </a:spcBef>
              <a:buClrTx/>
              <a:buFontTx/>
              <a:buNone/>
            </a:pPr>
            <a:r>
              <a:rPr lang="en-US" altLang="en-US" sz="1800" i="1" dirty="0">
                <a:solidFill>
                  <a:schemeClr val="tx1"/>
                </a:solidFill>
                <a:ea typeface="ＭＳ Ｐゴシック" pitchFamily="34" charset="-128"/>
              </a:rPr>
              <a:t>By CERTs</a:t>
            </a:r>
          </a:p>
        </p:txBody>
      </p:sp>
      <p:sp>
        <p:nvSpPr>
          <p:cNvPr id="17" name="Rectangle 8">
            <a:extLst>
              <a:ext uri="{FF2B5EF4-FFF2-40B4-BE49-F238E27FC236}">
                <a16:creationId xmlns:a16="http://schemas.microsoft.com/office/drawing/2014/main" id="{9A6FAD69-1B39-DD44-B512-E4BAAD639990}"/>
              </a:ext>
            </a:extLst>
          </p:cNvPr>
          <p:cNvSpPr>
            <a:spLocks noChangeArrowheads="1"/>
          </p:cNvSpPr>
          <p:nvPr/>
        </p:nvSpPr>
        <p:spPr bwMode="auto">
          <a:xfrm>
            <a:off x="2286818" y="4828655"/>
            <a:ext cx="2328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6600"/>
              </a:buClr>
              <a:buFont typeface="Arial" charset="0"/>
              <a:buChar char="●"/>
              <a:defRPr sz="3200">
                <a:solidFill>
                  <a:srgbClr val="006600"/>
                </a:solidFill>
                <a:latin typeface="Arial" charset="0"/>
              </a:defRPr>
            </a:lvl1pPr>
            <a:lvl2pPr marL="37931725" indent="-37474525" eaLnBrk="0" hangingPunct="0">
              <a:spcBef>
                <a:spcPct val="20000"/>
              </a:spcBef>
              <a:buClr>
                <a:srgbClr val="006600"/>
              </a:buClr>
              <a:buFont typeface="Wingdings" pitchFamily="2" charset="2"/>
              <a:buChar char="§"/>
              <a:defRPr sz="2800">
                <a:solidFill>
                  <a:srgbClr val="006600"/>
                </a:solidFill>
                <a:latin typeface="Arial" charset="0"/>
              </a:defRPr>
            </a:lvl2pPr>
            <a:lvl3pPr marL="1143000" indent="-228600" eaLnBrk="0" hangingPunct="0">
              <a:spcBef>
                <a:spcPct val="20000"/>
              </a:spcBef>
              <a:buClr>
                <a:srgbClr val="006600"/>
              </a:buClr>
              <a:buFont typeface="Wingdings" pitchFamily="2" charset="2"/>
              <a:buChar char="v"/>
              <a:defRPr sz="2400">
                <a:solidFill>
                  <a:srgbClr val="006600"/>
                </a:solidFill>
                <a:latin typeface="Arial" charset="0"/>
              </a:defRPr>
            </a:lvl3pPr>
            <a:lvl4pPr marL="1600200" indent="-228600" eaLnBrk="0" hangingPunct="0">
              <a:spcBef>
                <a:spcPct val="20000"/>
              </a:spcBef>
              <a:buClr>
                <a:srgbClr val="006600"/>
              </a:buClr>
              <a:buFont typeface="Wingdings" pitchFamily="2" charset="2"/>
              <a:buChar char="§"/>
              <a:defRPr sz="2000">
                <a:solidFill>
                  <a:srgbClr val="006600"/>
                </a:solidFill>
                <a:latin typeface="Arial" charset="0"/>
              </a:defRPr>
            </a:lvl4pPr>
            <a:lvl5pPr marL="2057400" indent="-228600" eaLnBrk="0" hangingPunct="0">
              <a:spcBef>
                <a:spcPct val="20000"/>
              </a:spcBef>
              <a:buClr>
                <a:srgbClr val="006600"/>
              </a:buClr>
              <a:buFont typeface="Wingdings" pitchFamily="2" charset="2"/>
              <a:buChar char="v"/>
              <a:defRPr sz="1600">
                <a:solidFill>
                  <a:srgbClr val="006600"/>
                </a:solidFill>
                <a:latin typeface="Arial" charset="0"/>
              </a:defRPr>
            </a:lvl5pPr>
            <a:lvl6pPr marL="25146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6pPr>
            <a:lvl7pPr marL="29718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7pPr>
            <a:lvl8pPr marL="34290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8pPr>
            <a:lvl9pPr marL="3886200" indent="-228600" eaLnBrk="0" fontAlgn="base" hangingPunct="0">
              <a:spcBef>
                <a:spcPct val="20000"/>
              </a:spcBef>
              <a:spcAft>
                <a:spcPct val="0"/>
              </a:spcAft>
              <a:buClr>
                <a:srgbClr val="006600"/>
              </a:buClr>
              <a:buFont typeface="Wingdings" pitchFamily="2" charset="2"/>
              <a:buChar char="v"/>
              <a:defRPr sz="1600">
                <a:solidFill>
                  <a:srgbClr val="006600"/>
                </a:solidFill>
                <a:latin typeface="Arial" charset="0"/>
              </a:defRPr>
            </a:lvl9pPr>
          </a:lstStyle>
          <a:p>
            <a:pPr algn="ctr" eaLnBrk="1" hangingPunct="1">
              <a:spcBef>
                <a:spcPct val="0"/>
              </a:spcBef>
              <a:buClrTx/>
              <a:buFontTx/>
              <a:buNone/>
            </a:pPr>
            <a:r>
              <a:rPr lang="en-US" altLang="en-US" sz="1800" i="1" dirty="0">
                <a:solidFill>
                  <a:schemeClr val="tx1"/>
                </a:solidFill>
                <a:ea typeface="ＭＳ Ｐゴシック" pitchFamily="34" charset="-128"/>
              </a:rPr>
              <a:t>The “Getters” &amp; Communications </a:t>
            </a:r>
          </a:p>
        </p:txBody>
      </p:sp>
      <p:pic>
        <p:nvPicPr>
          <p:cNvPr id="18" name="Picture 17">
            <a:extLst>
              <a:ext uri="{FF2B5EF4-FFF2-40B4-BE49-F238E27FC236}">
                <a16:creationId xmlns:a16="http://schemas.microsoft.com/office/drawing/2014/main" id="{4D4C3207-54E1-9A4E-9114-49F25AE11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72" y="1647197"/>
            <a:ext cx="8463418" cy="2916624"/>
          </a:xfrm>
          <a:prstGeom prst="rect">
            <a:avLst/>
          </a:prstGeom>
        </p:spPr>
      </p:pic>
      <p:sp>
        <p:nvSpPr>
          <p:cNvPr id="19" name="Rectangle 18">
            <a:extLst>
              <a:ext uri="{FF2B5EF4-FFF2-40B4-BE49-F238E27FC236}">
                <a16:creationId xmlns:a16="http://schemas.microsoft.com/office/drawing/2014/main" id="{78577F56-6128-864F-B18D-CFB5619BD0CA}"/>
              </a:ext>
            </a:extLst>
          </p:cNvPr>
          <p:cNvSpPr/>
          <p:nvPr/>
        </p:nvSpPr>
        <p:spPr>
          <a:xfrm>
            <a:off x="7095029" y="3350232"/>
            <a:ext cx="1716405" cy="923330"/>
          </a:xfrm>
          <a:prstGeom prst="rect">
            <a:avLst/>
          </a:prstGeom>
        </p:spPr>
        <p:txBody>
          <a:bodyPr wrap="square">
            <a:spAutoFit/>
          </a:bodyPr>
          <a:lstStyle/>
          <a:p>
            <a:pPr algn="ctr"/>
            <a:r>
              <a:rPr lang="en-US" sz="1800" dirty="0">
                <a:solidFill>
                  <a:srgbClr val="008000"/>
                </a:solidFill>
              </a:rPr>
              <a:t>Finance</a:t>
            </a:r>
            <a:r>
              <a:rPr lang="en-US" sz="1800" dirty="0">
                <a:solidFill>
                  <a:schemeClr val="bg2">
                    <a:lumMod val="50000"/>
                  </a:schemeClr>
                </a:solidFill>
              </a:rPr>
              <a:t> </a:t>
            </a:r>
            <a:r>
              <a:rPr lang="en-US" sz="1800" dirty="0">
                <a:solidFill>
                  <a:schemeClr val="bg2">
                    <a:lumMod val="75000"/>
                  </a:schemeClr>
                </a:solidFill>
              </a:rPr>
              <a:t>&amp;</a:t>
            </a:r>
          </a:p>
          <a:p>
            <a:pPr algn="ctr"/>
            <a:r>
              <a:rPr lang="en-US" sz="1800" dirty="0">
                <a:solidFill>
                  <a:srgbClr val="336699"/>
                </a:solidFill>
              </a:rPr>
              <a:t>Intelligence</a:t>
            </a:r>
          </a:p>
          <a:p>
            <a:pPr algn="ctr"/>
            <a:r>
              <a:rPr lang="en-US" sz="1800" dirty="0">
                <a:solidFill>
                  <a:schemeClr val="bg2">
                    <a:lumMod val="75000"/>
                  </a:schemeClr>
                </a:solidFill>
              </a:rPr>
              <a:t>Chiefs</a:t>
            </a:r>
            <a:endParaRPr lang="en-US" sz="1800" dirty="0"/>
          </a:p>
        </p:txBody>
      </p:sp>
      <p:sp>
        <p:nvSpPr>
          <p:cNvPr id="20" name="Google Shape;175;p7">
            <a:extLst>
              <a:ext uri="{FF2B5EF4-FFF2-40B4-BE49-F238E27FC236}">
                <a16:creationId xmlns:a16="http://schemas.microsoft.com/office/drawing/2014/main" id="{9F3A541B-F5FF-EE4A-AC16-960DD845ECF1}"/>
              </a:ext>
            </a:extLst>
          </p:cNvPr>
          <p:cNvSpPr txBox="1">
            <a:spLocks/>
          </p:cNvSpPr>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1400"/>
            </a:pPr>
            <a:r>
              <a:rPr lang="en-US"/>
              <a:t>PM 2-3</a:t>
            </a:r>
            <a:endParaRPr lang="en-US" dirty="0"/>
          </a:p>
        </p:txBody>
      </p:sp>
    </p:spTree>
    <p:extLst>
      <p:ext uri="{BB962C8B-B14F-4D97-AF65-F5344CB8AC3E}">
        <p14:creationId xmlns:p14="http://schemas.microsoft.com/office/powerpoint/2010/main" val="2135161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58467D-8F00-4945-B2BE-33909C67BF12}"/>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267B1AE6-6EBE-364E-9090-85CC1921F95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AACF9E8E-A6EB-654E-9B4B-DF7C6F1023F0}"/>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FF33F64E-A56C-BB4E-8513-C451F7A45B1F}"/>
              </a:ext>
            </a:extLst>
          </p:cNvPr>
          <p:cNvSpPr>
            <a:spLocks noGrp="1"/>
          </p:cNvSpPr>
          <p:nvPr>
            <p:ph type="body" idx="3"/>
          </p:nvPr>
        </p:nvSpPr>
        <p:spPr/>
        <p:txBody>
          <a:bodyPr/>
          <a:lstStyle/>
          <a:p>
            <a:endParaRPr lang="en-US"/>
          </a:p>
        </p:txBody>
      </p:sp>
      <p:pic>
        <p:nvPicPr>
          <p:cNvPr id="7" name="UNIT 6 CERT in Action.mp4">
            <a:hlinkClick r:id="" action="ppaction://media"/>
            <a:extLst>
              <a:ext uri="{FF2B5EF4-FFF2-40B4-BE49-F238E27FC236}">
                <a16:creationId xmlns:a16="http://schemas.microsoft.com/office/drawing/2014/main" id="{D8357B8D-5362-524C-B961-DA0EF31678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96"/>
            <a:ext cx="9144000" cy="6781800"/>
          </a:xfrm>
          <a:prstGeom prst="rect">
            <a:avLst/>
          </a:prstGeom>
        </p:spPr>
      </p:pic>
    </p:spTree>
    <p:extLst>
      <p:ext uri="{BB962C8B-B14F-4D97-AF65-F5344CB8AC3E}">
        <p14:creationId xmlns:p14="http://schemas.microsoft.com/office/powerpoint/2010/main" val="373307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9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8"/>
          <p:cNvSpPr txBox="1">
            <a:spLocks noGrp="1"/>
          </p:cNvSpPr>
          <p:nvPr>
            <p:ph type="title"/>
          </p:nvPr>
        </p:nvSpPr>
        <p:spPr>
          <a:xfrm>
            <a:off x="315142" y="236011"/>
            <a:ext cx="7321791"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dirty="0"/>
              <a:t>CERT Incident Operations</a:t>
            </a:r>
            <a:endParaRPr dirty="0"/>
          </a:p>
        </p:txBody>
      </p:sp>
      <p:sp>
        <p:nvSpPr>
          <p:cNvPr id="183" name="Google Shape;183;p8"/>
          <p:cNvSpPr txBox="1">
            <a:spLocks noGrp="1"/>
          </p:cNvSpPr>
          <p:nvPr>
            <p:ph type="body" idx="1"/>
          </p:nvPr>
        </p:nvSpPr>
        <p:spPr>
          <a:xfrm>
            <a:off x="315142" y="1521229"/>
            <a:ext cx="8512974" cy="4781145"/>
          </a:xfrm>
          <a:prstGeom prst="rect">
            <a:avLst/>
          </a:prstGeom>
          <a:noFill/>
          <a:ln>
            <a:noFill/>
          </a:ln>
        </p:spPr>
        <p:txBody>
          <a:bodyPr spcFirstLastPara="1" wrap="square" lIns="91425" tIns="45700" rIns="91425" bIns="45700" anchor="t" anchorCtr="0">
            <a:normAutofit/>
          </a:bodyPr>
          <a:lstStyle/>
          <a:p>
            <a:pPr indent="-457200">
              <a:spcBef>
                <a:spcPts val="0"/>
              </a:spcBef>
              <a:buClr>
                <a:schemeClr val="accent6">
                  <a:lumMod val="75000"/>
                </a:schemeClr>
              </a:buClr>
            </a:pPr>
            <a:r>
              <a:rPr lang="en-US" dirty="0"/>
              <a:t>Command structure</a:t>
            </a:r>
            <a:endParaRPr dirty="0"/>
          </a:p>
          <a:p>
            <a:pPr indent="-457200">
              <a:buClr>
                <a:schemeClr val="accent6">
                  <a:lumMod val="75000"/>
                </a:schemeClr>
              </a:buClr>
            </a:pPr>
            <a:r>
              <a:rPr lang="en-US" dirty="0"/>
              <a:t>CERT Team Leader</a:t>
            </a:r>
            <a:endParaRPr dirty="0"/>
          </a:p>
          <a:p>
            <a:pPr indent="-457200">
              <a:buClr>
                <a:schemeClr val="accent6">
                  <a:lumMod val="75000"/>
                </a:schemeClr>
              </a:buClr>
            </a:pPr>
            <a:r>
              <a:rPr lang="en-US" dirty="0"/>
              <a:t>Command Post</a:t>
            </a:r>
            <a:endParaRPr dirty="0"/>
          </a:p>
          <a:p>
            <a:pPr indent="-457200">
              <a:buClr>
                <a:schemeClr val="accent6">
                  <a:lumMod val="75000"/>
                </a:schemeClr>
              </a:buClr>
            </a:pPr>
            <a:r>
              <a:rPr lang="en-US" dirty="0"/>
              <a:t>Expanded structure as needed</a:t>
            </a:r>
            <a:endParaRPr dirty="0"/>
          </a:p>
        </p:txBody>
      </p:sp>
      <p:sp>
        <p:nvSpPr>
          <p:cNvPr id="184" name="Google Shape;184;p8"/>
          <p:cNvSpPr txBox="1">
            <a:spLocks noGrp="1"/>
          </p:cNvSpPr>
          <p:nvPr>
            <p:ph type="body" idx="2"/>
          </p:nvPr>
        </p:nvSpPr>
        <p:spPr>
          <a:xfrm>
            <a:off x="1429787" y="6385716"/>
            <a:ext cx="4438997"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2: CERT Organization</a:t>
            </a:r>
            <a:endParaRPr/>
          </a:p>
        </p:txBody>
      </p:sp>
      <p:sp>
        <p:nvSpPr>
          <p:cNvPr id="185" name="Google Shape;185;p8"/>
          <p:cNvSpPr txBox="1">
            <a:spLocks noGrp="1"/>
          </p:cNvSpPr>
          <p:nvPr>
            <p:ph type="body" idx="4"/>
          </p:nvPr>
        </p:nvSpPr>
        <p:spPr>
          <a:xfrm>
            <a:off x="7789025" y="5881860"/>
            <a:ext cx="1022409"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2-5</a:t>
            </a:r>
            <a:endParaRPr/>
          </a:p>
        </p:txBody>
      </p:sp>
      <p:sp>
        <p:nvSpPr>
          <p:cNvPr id="186" name="Google Shape;186;p8"/>
          <p:cNvSpPr txBox="1">
            <a:spLocks noGrp="1"/>
          </p:cNvSpPr>
          <p:nvPr>
            <p:ph type="body" idx="3"/>
          </p:nvPr>
        </p:nvSpPr>
        <p:spPr>
          <a:xfrm>
            <a:off x="7032567" y="6385716"/>
            <a:ext cx="1803862"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2-6</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2670</TotalTime>
  <Words>1161</Words>
  <Application>Microsoft Macintosh PowerPoint</Application>
  <PresentationFormat>On-screen Show (4:3)</PresentationFormat>
  <Paragraphs>247</Paragraphs>
  <Slides>31</Slides>
  <Notes>25</Notes>
  <HiddenSlides>2</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Noto Sans Symbols</vt:lpstr>
      <vt:lpstr>Wingdings</vt:lpstr>
      <vt:lpstr>Office Theme</vt:lpstr>
      <vt:lpstr>1_Office Theme</vt:lpstr>
      <vt:lpstr>Unit 2: CERT Organization</vt:lpstr>
      <vt:lpstr>Unit 2 Objectives</vt:lpstr>
      <vt:lpstr>Principles of On-Scene Management</vt:lpstr>
      <vt:lpstr>On-Scene Management</vt:lpstr>
      <vt:lpstr>Objectives for On-scene Management</vt:lpstr>
      <vt:lpstr>Incident Command System</vt:lpstr>
      <vt:lpstr>Incident Command System</vt:lpstr>
      <vt:lpstr>PowerPoint Presentation</vt:lpstr>
      <vt:lpstr>CERT Incident Operations</vt:lpstr>
      <vt:lpstr>CERT Incident Command</vt:lpstr>
      <vt:lpstr>CERT Operations</vt:lpstr>
      <vt:lpstr>CERT Logistics</vt:lpstr>
      <vt:lpstr>CERT Planning</vt:lpstr>
      <vt:lpstr>CERT Planning</vt:lpstr>
      <vt:lpstr>Dealing with the Media</vt:lpstr>
      <vt:lpstr>NIMS Implementation</vt:lpstr>
      <vt:lpstr>Exercise 2.1</vt:lpstr>
      <vt:lpstr>CERT Mobilization</vt:lpstr>
      <vt:lpstr>On-Scene Size-up</vt:lpstr>
      <vt:lpstr>Rescuer Safety</vt:lpstr>
      <vt:lpstr>Documentation</vt:lpstr>
      <vt:lpstr>Documentation (image) </vt:lpstr>
      <vt:lpstr>Documentation Forms</vt:lpstr>
      <vt:lpstr>Documentation Flow (5 of 5)</vt:lpstr>
      <vt:lpstr>CERT Damage Assessment</vt:lpstr>
      <vt:lpstr>CERT Personnel  Resources</vt:lpstr>
      <vt:lpstr>CERT Assignment  Tracking</vt:lpstr>
      <vt:lpstr>ICS 214</vt:lpstr>
      <vt:lpstr>CERT Equipment  Inventory</vt:lpstr>
      <vt:lpstr>Unit Summary (Unit 2)</vt:lpstr>
      <vt:lpstr>Homework Assignment (Unit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CERT Organization</dc:title>
  <dc:subject/>
  <dc:creator>David Kendall</dc:creator>
  <cp:keywords/>
  <dc:description/>
  <cp:lastModifiedBy>Microsoft Office User</cp:lastModifiedBy>
  <cp:revision>34</cp:revision>
  <dcterms:created xsi:type="dcterms:W3CDTF">2019-04-19T15:08:43Z</dcterms:created>
  <dcterms:modified xsi:type="dcterms:W3CDTF">2022-10-22T16:44:33Z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